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29"/>
  </p:notesMasterIdLst>
  <p:sldIdLst>
    <p:sldId id="256" r:id="rId2"/>
    <p:sldId id="805" r:id="rId3"/>
    <p:sldId id="801" r:id="rId4"/>
    <p:sldId id="258" r:id="rId5"/>
    <p:sldId id="325" r:id="rId6"/>
    <p:sldId id="808" r:id="rId7"/>
    <p:sldId id="788" r:id="rId8"/>
    <p:sldId id="789" r:id="rId9"/>
    <p:sldId id="261" r:id="rId10"/>
    <p:sldId id="326" r:id="rId11"/>
    <p:sldId id="321" r:id="rId12"/>
    <p:sldId id="812" r:id="rId13"/>
    <p:sldId id="327" r:id="rId14"/>
    <p:sldId id="839" r:id="rId15"/>
    <p:sldId id="840" r:id="rId16"/>
    <p:sldId id="837" r:id="rId17"/>
    <p:sldId id="818" r:id="rId18"/>
    <p:sldId id="841" r:id="rId19"/>
    <p:sldId id="835" r:id="rId20"/>
    <p:sldId id="308" r:id="rId21"/>
    <p:sldId id="825" r:id="rId22"/>
    <p:sldId id="317" r:id="rId23"/>
    <p:sldId id="821" r:id="rId24"/>
    <p:sldId id="823" r:id="rId25"/>
    <p:sldId id="831" r:id="rId26"/>
    <p:sldId id="328" r:id="rId27"/>
    <p:sldId id="824" r:id="rId28"/>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AC9D1-2EB8-491A-B488-FE8C3FF870CF}" v="980" dt="2025-01-16T16:09:57.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84" autoAdjust="0"/>
  </p:normalViewPr>
  <p:slideViewPr>
    <p:cSldViewPr snapToGrid="0">
      <p:cViewPr varScale="1">
        <p:scale>
          <a:sx n="65" d="100"/>
          <a:sy n="65" d="100"/>
        </p:scale>
        <p:origin x="135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85011-36BF-4078-97B8-03B2F77153B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AT"/>
        </a:p>
      </dgm:t>
    </dgm:pt>
    <dgm:pt modelId="{59F7EA21-15A8-4A18-9252-88104DCFE0BA}">
      <dgm:prSet phldrT="[Text]" custT="1"/>
      <dgm:spPr/>
      <dgm:t>
        <a:bodyPr/>
        <a:lstStyle/>
        <a:p>
          <a:r>
            <a:rPr lang="de-AT" sz="4000" dirty="0">
              <a:solidFill>
                <a:srgbClr val="002060"/>
              </a:solidFill>
              <a:latin typeface="Century Gothic" panose="020B0502020202020204" pitchFamily="34" charset="0"/>
            </a:rPr>
            <a:t>Erzieher</a:t>
          </a:r>
        </a:p>
      </dgm:t>
    </dgm:pt>
    <dgm:pt modelId="{C4E741B9-2E5C-4A75-8FC3-6A0A2B041C27}" type="parTrans" cxnId="{5FFAE7BC-F73E-4780-B391-332D6835F793}">
      <dgm:prSet/>
      <dgm:spPr/>
      <dgm:t>
        <a:bodyPr/>
        <a:lstStyle/>
        <a:p>
          <a:endParaRPr lang="de-AT"/>
        </a:p>
      </dgm:t>
    </dgm:pt>
    <dgm:pt modelId="{DE382FA7-6F45-4B4D-8C6C-BC1631C9AE8B}" type="sibTrans" cxnId="{5FFAE7BC-F73E-4780-B391-332D6835F793}">
      <dgm:prSet/>
      <dgm:spPr/>
      <dgm:t>
        <a:bodyPr/>
        <a:lstStyle/>
        <a:p>
          <a:endParaRPr lang="de-AT"/>
        </a:p>
      </dgm:t>
    </dgm:pt>
    <dgm:pt modelId="{107F863C-6DFB-4879-AED7-15F1C71F6B2B}">
      <dgm:prSet phldrT="[Text]"/>
      <dgm:spPr>
        <a:solidFill>
          <a:schemeClr val="accent2">
            <a:lumMod val="50000"/>
          </a:schemeClr>
        </a:solidFill>
      </dgm:spPr>
      <dgm:t>
        <a:bodyPr/>
        <a:lstStyle/>
        <a:p>
          <a:r>
            <a:rPr lang="de-AT" dirty="0"/>
            <a:t>sind</a:t>
          </a:r>
        </a:p>
        <a:p>
          <a:r>
            <a:rPr lang="de-AT" dirty="0"/>
            <a:t>Vorbilder</a:t>
          </a:r>
        </a:p>
      </dgm:t>
    </dgm:pt>
    <dgm:pt modelId="{D5686F2D-DA00-43DB-8EF4-80F3CC4FF8B3}" type="parTrans" cxnId="{4856957F-0511-402E-8A91-019B3C78FE21}">
      <dgm:prSet/>
      <dgm:spPr/>
      <dgm:t>
        <a:bodyPr/>
        <a:lstStyle/>
        <a:p>
          <a:endParaRPr lang="de-AT"/>
        </a:p>
      </dgm:t>
    </dgm:pt>
    <dgm:pt modelId="{55B1C37E-742D-4F43-BD9F-C8300E8A5ECA}" type="sibTrans" cxnId="{4856957F-0511-402E-8A91-019B3C78FE21}">
      <dgm:prSet/>
      <dgm:spPr/>
      <dgm:t>
        <a:bodyPr/>
        <a:lstStyle/>
        <a:p>
          <a:endParaRPr lang="de-AT"/>
        </a:p>
      </dgm:t>
    </dgm:pt>
    <dgm:pt modelId="{6E4F7204-2BC9-47A4-A8DD-363F12289EA9}">
      <dgm:prSet phldrT="[Text]"/>
      <dgm:spPr>
        <a:solidFill>
          <a:schemeClr val="accent2">
            <a:lumMod val="75000"/>
          </a:schemeClr>
        </a:solidFill>
        <a:ln>
          <a:solidFill>
            <a:schemeClr val="accent5">
              <a:lumMod val="75000"/>
            </a:schemeClr>
          </a:solidFill>
        </a:ln>
      </dgm:spPr>
      <dgm:t>
        <a:bodyPr/>
        <a:lstStyle/>
        <a:p>
          <a:r>
            <a:rPr lang="de-AT" dirty="0">
              <a:solidFill>
                <a:schemeClr val="bg1"/>
              </a:solidFill>
            </a:rPr>
            <a:t>Selbsterkenntnis</a:t>
          </a:r>
        </a:p>
      </dgm:t>
    </dgm:pt>
    <dgm:pt modelId="{A89626E4-39F5-496C-A6F2-3F38157AFB6A}" type="parTrans" cxnId="{DFCB1E37-301C-46EE-B4C6-A841A9DBB5F9}">
      <dgm:prSet/>
      <dgm:spPr/>
      <dgm:t>
        <a:bodyPr/>
        <a:lstStyle/>
        <a:p>
          <a:endParaRPr lang="de-AT"/>
        </a:p>
      </dgm:t>
    </dgm:pt>
    <dgm:pt modelId="{8ABB77C3-D929-4CD0-9ACA-47E3C179C61A}" type="sibTrans" cxnId="{DFCB1E37-301C-46EE-B4C6-A841A9DBB5F9}">
      <dgm:prSet/>
      <dgm:spPr/>
      <dgm:t>
        <a:bodyPr/>
        <a:lstStyle/>
        <a:p>
          <a:endParaRPr lang="de-AT"/>
        </a:p>
      </dgm:t>
    </dgm:pt>
    <dgm:pt modelId="{0AA6F327-0B18-484B-A1FF-F9DD7C07851C}">
      <dgm:prSet phldrT="[Text]"/>
      <dgm:spPr>
        <a:solidFill>
          <a:schemeClr val="accent2">
            <a:lumMod val="60000"/>
            <a:lumOff val="40000"/>
          </a:schemeClr>
        </a:solidFill>
      </dgm:spPr>
      <dgm:t>
        <a:bodyPr/>
        <a:lstStyle/>
        <a:p>
          <a:r>
            <a:rPr lang="de-AT" dirty="0"/>
            <a:t>Selbsterziehung</a:t>
          </a:r>
        </a:p>
      </dgm:t>
    </dgm:pt>
    <dgm:pt modelId="{5A9876CE-B22F-407A-82D3-5965B171E99E}" type="parTrans" cxnId="{D4166523-D140-459C-9B08-890C73D2B591}">
      <dgm:prSet/>
      <dgm:spPr/>
      <dgm:t>
        <a:bodyPr/>
        <a:lstStyle/>
        <a:p>
          <a:endParaRPr lang="de-AT"/>
        </a:p>
      </dgm:t>
    </dgm:pt>
    <dgm:pt modelId="{83B2F2C8-B09B-4FDA-992F-49166796A1CD}" type="sibTrans" cxnId="{D4166523-D140-459C-9B08-890C73D2B591}">
      <dgm:prSet/>
      <dgm:spPr/>
      <dgm:t>
        <a:bodyPr/>
        <a:lstStyle/>
        <a:p>
          <a:endParaRPr lang="de-AT"/>
        </a:p>
      </dgm:t>
    </dgm:pt>
    <dgm:pt modelId="{EBDD8FF7-CF5D-48CC-A674-31B84855051F}">
      <dgm:prSet phldrT="[Text]"/>
      <dgm:spPr>
        <a:solidFill>
          <a:schemeClr val="accent4">
            <a:lumMod val="75000"/>
          </a:schemeClr>
        </a:solidFill>
      </dgm:spPr>
      <dgm:t>
        <a:bodyPr/>
        <a:lstStyle/>
        <a:p>
          <a:r>
            <a:rPr lang="de-AT" dirty="0"/>
            <a:t>brauchen </a:t>
          </a:r>
        </a:p>
        <a:p>
          <a:r>
            <a:rPr lang="de-AT" dirty="0"/>
            <a:t>Vorbilder</a:t>
          </a:r>
        </a:p>
      </dgm:t>
    </dgm:pt>
    <dgm:pt modelId="{DBA02B9D-1033-44F7-BED0-8A4236A3A97B}" type="parTrans" cxnId="{74457824-79E3-4E7D-A3E9-D11A69B6913C}">
      <dgm:prSet/>
      <dgm:spPr/>
      <dgm:t>
        <a:bodyPr/>
        <a:lstStyle/>
        <a:p>
          <a:endParaRPr lang="de-AT"/>
        </a:p>
      </dgm:t>
    </dgm:pt>
    <dgm:pt modelId="{6BFB3155-9ABF-4357-A712-EC48B0FD79BA}" type="sibTrans" cxnId="{74457824-79E3-4E7D-A3E9-D11A69B6913C}">
      <dgm:prSet/>
      <dgm:spPr/>
      <dgm:t>
        <a:bodyPr/>
        <a:lstStyle/>
        <a:p>
          <a:endParaRPr lang="de-AT"/>
        </a:p>
      </dgm:t>
    </dgm:pt>
    <dgm:pt modelId="{98331291-14D7-4281-977D-A1881EEE5613}" type="pres">
      <dgm:prSet presAssocID="{43285011-36BF-4078-97B8-03B2F77153B2}" presName="diagram" presStyleCnt="0">
        <dgm:presLayoutVars>
          <dgm:chMax val="1"/>
          <dgm:dir/>
          <dgm:animLvl val="ctr"/>
          <dgm:resizeHandles val="exact"/>
        </dgm:presLayoutVars>
      </dgm:prSet>
      <dgm:spPr/>
    </dgm:pt>
    <dgm:pt modelId="{D6F11D26-CB72-40FB-A15E-A17D8F6D6E81}" type="pres">
      <dgm:prSet presAssocID="{43285011-36BF-4078-97B8-03B2F77153B2}" presName="matrix" presStyleCnt="0"/>
      <dgm:spPr/>
    </dgm:pt>
    <dgm:pt modelId="{B4F90ED5-48B3-4F19-B6B5-A45EBC9C0BD3}" type="pres">
      <dgm:prSet presAssocID="{43285011-36BF-4078-97B8-03B2F77153B2}" presName="tile1" presStyleLbl="node1" presStyleIdx="0" presStyleCnt="4"/>
      <dgm:spPr/>
    </dgm:pt>
    <dgm:pt modelId="{F069AC78-0657-46F5-AB1E-13A9DF37C3D5}" type="pres">
      <dgm:prSet presAssocID="{43285011-36BF-4078-97B8-03B2F77153B2}" presName="tile1text" presStyleLbl="node1" presStyleIdx="0" presStyleCnt="4">
        <dgm:presLayoutVars>
          <dgm:chMax val="0"/>
          <dgm:chPref val="0"/>
          <dgm:bulletEnabled val="1"/>
        </dgm:presLayoutVars>
      </dgm:prSet>
      <dgm:spPr/>
    </dgm:pt>
    <dgm:pt modelId="{711E4A3A-0B87-4EB4-941D-8587040080A0}" type="pres">
      <dgm:prSet presAssocID="{43285011-36BF-4078-97B8-03B2F77153B2}" presName="tile2" presStyleLbl="node1" presStyleIdx="1" presStyleCnt="4"/>
      <dgm:spPr/>
    </dgm:pt>
    <dgm:pt modelId="{9D132CCF-B02E-4EAB-BB08-629B3A075B57}" type="pres">
      <dgm:prSet presAssocID="{43285011-36BF-4078-97B8-03B2F77153B2}" presName="tile2text" presStyleLbl="node1" presStyleIdx="1" presStyleCnt="4">
        <dgm:presLayoutVars>
          <dgm:chMax val="0"/>
          <dgm:chPref val="0"/>
          <dgm:bulletEnabled val="1"/>
        </dgm:presLayoutVars>
      </dgm:prSet>
      <dgm:spPr/>
    </dgm:pt>
    <dgm:pt modelId="{1777382E-6B62-46E6-98E0-D1BF3012632A}" type="pres">
      <dgm:prSet presAssocID="{43285011-36BF-4078-97B8-03B2F77153B2}" presName="tile3" presStyleLbl="node1" presStyleIdx="2" presStyleCnt="4"/>
      <dgm:spPr/>
    </dgm:pt>
    <dgm:pt modelId="{5E796EF7-D102-4232-8FE2-DB64E0B391B9}" type="pres">
      <dgm:prSet presAssocID="{43285011-36BF-4078-97B8-03B2F77153B2}" presName="tile3text" presStyleLbl="node1" presStyleIdx="2" presStyleCnt="4">
        <dgm:presLayoutVars>
          <dgm:chMax val="0"/>
          <dgm:chPref val="0"/>
          <dgm:bulletEnabled val="1"/>
        </dgm:presLayoutVars>
      </dgm:prSet>
      <dgm:spPr/>
    </dgm:pt>
    <dgm:pt modelId="{DBBB20C7-86FA-4C74-B066-C2D6A1199C9A}" type="pres">
      <dgm:prSet presAssocID="{43285011-36BF-4078-97B8-03B2F77153B2}" presName="tile4" presStyleLbl="node1" presStyleIdx="3" presStyleCnt="4"/>
      <dgm:spPr/>
    </dgm:pt>
    <dgm:pt modelId="{00C56804-DEDE-40E1-85F5-13CB353A69F0}" type="pres">
      <dgm:prSet presAssocID="{43285011-36BF-4078-97B8-03B2F77153B2}" presName="tile4text" presStyleLbl="node1" presStyleIdx="3" presStyleCnt="4">
        <dgm:presLayoutVars>
          <dgm:chMax val="0"/>
          <dgm:chPref val="0"/>
          <dgm:bulletEnabled val="1"/>
        </dgm:presLayoutVars>
      </dgm:prSet>
      <dgm:spPr/>
    </dgm:pt>
    <dgm:pt modelId="{74FD1EF0-9413-4F9F-81AC-27F1BCF82FB1}" type="pres">
      <dgm:prSet presAssocID="{43285011-36BF-4078-97B8-03B2F77153B2}" presName="centerTile" presStyleLbl="fgShp" presStyleIdx="0" presStyleCnt="1" custScaleX="150228" custScaleY="115274">
        <dgm:presLayoutVars>
          <dgm:chMax val="0"/>
          <dgm:chPref val="0"/>
        </dgm:presLayoutVars>
      </dgm:prSet>
      <dgm:spPr/>
    </dgm:pt>
  </dgm:ptLst>
  <dgm:cxnLst>
    <dgm:cxn modelId="{E16F5C00-6527-45B8-813B-33351C813EA7}" type="presOf" srcId="{0AA6F327-0B18-484B-A1FF-F9DD7C07851C}" destId="{1777382E-6B62-46E6-98E0-D1BF3012632A}" srcOrd="0" destOrd="0" presId="urn:microsoft.com/office/officeart/2005/8/layout/matrix1"/>
    <dgm:cxn modelId="{5CD90115-E94C-45B2-BD2F-68BBBF4D9B3C}" type="presOf" srcId="{6E4F7204-2BC9-47A4-A8DD-363F12289EA9}" destId="{711E4A3A-0B87-4EB4-941D-8587040080A0}" srcOrd="0" destOrd="0" presId="urn:microsoft.com/office/officeart/2005/8/layout/matrix1"/>
    <dgm:cxn modelId="{D4166523-D140-459C-9B08-890C73D2B591}" srcId="{59F7EA21-15A8-4A18-9252-88104DCFE0BA}" destId="{0AA6F327-0B18-484B-A1FF-F9DD7C07851C}" srcOrd="2" destOrd="0" parTransId="{5A9876CE-B22F-407A-82D3-5965B171E99E}" sibTransId="{83B2F2C8-B09B-4FDA-992F-49166796A1CD}"/>
    <dgm:cxn modelId="{74457824-79E3-4E7D-A3E9-D11A69B6913C}" srcId="{59F7EA21-15A8-4A18-9252-88104DCFE0BA}" destId="{EBDD8FF7-CF5D-48CC-A674-31B84855051F}" srcOrd="3" destOrd="0" parTransId="{DBA02B9D-1033-44F7-BED0-8A4236A3A97B}" sibTransId="{6BFB3155-9ABF-4357-A712-EC48B0FD79BA}"/>
    <dgm:cxn modelId="{DFCB1E37-301C-46EE-B4C6-A841A9DBB5F9}" srcId="{59F7EA21-15A8-4A18-9252-88104DCFE0BA}" destId="{6E4F7204-2BC9-47A4-A8DD-363F12289EA9}" srcOrd="1" destOrd="0" parTransId="{A89626E4-39F5-496C-A6F2-3F38157AFB6A}" sibTransId="{8ABB77C3-D929-4CD0-9ACA-47E3C179C61A}"/>
    <dgm:cxn modelId="{6EE8FE54-F22D-454A-B4B8-335BC524E6C0}" type="presOf" srcId="{43285011-36BF-4078-97B8-03B2F77153B2}" destId="{98331291-14D7-4281-977D-A1881EEE5613}" srcOrd="0" destOrd="0" presId="urn:microsoft.com/office/officeart/2005/8/layout/matrix1"/>
    <dgm:cxn modelId="{628AA376-82DB-4F3C-B178-6169716610E2}" type="presOf" srcId="{107F863C-6DFB-4879-AED7-15F1C71F6B2B}" destId="{F069AC78-0657-46F5-AB1E-13A9DF37C3D5}" srcOrd="1" destOrd="0" presId="urn:microsoft.com/office/officeart/2005/8/layout/matrix1"/>
    <dgm:cxn modelId="{CDE86B77-0DB3-4158-9308-73D0A02C62BB}" type="presOf" srcId="{6E4F7204-2BC9-47A4-A8DD-363F12289EA9}" destId="{9D132CCF-B02E-4EAB-BB08-629B3A075B57}" srcOrd="1" destOrd="0" presId="urn:microsoft.com/office/officeart/2005/8/layout/matrix1"/>
    <dgm:cxn modelId="{4856957F-0511-402E-8A91-019B3C78FE21}" srcId="{59F7EA21-15A8-4A18-9252-88104DCFE0BA}" destId="{107F863C-6DFB-4879-AED7-15F1C71F6B2B}" srcOrd="0" destOrd="0" parTransId="{D5686F2D-DA00-43DB-8EF4-80F3CC4FF8B3}" sibTransId="{55B1C37E-742D-4F43-BD9F-C8300E8A5ECA}"/>
    <dgm:cxn modelId="{10F16FAA-3971-473F-BBC7-F17D254A0D3B}" type="presOf" srcId="{EBDD8FF7-CF5D-48CC-A674-31B84855051F}" destId="{00C56804-DEDE-40E1-85F5-13CB353A69F0}" srcOrd="1" destOrd="0" presId="urn:microsoft.com/office/officeart/2005/8/layout/matrix1"/>
    <dgm:cxn modelId="{32FD95B6-1D7B-4401-B4AA-4251EFF61CA6}" type="presOf" srcId="{0AA6F327-0B18-484B-A1FF-F9DD7C07851C}" destId="{5E796EF7-D102-4232-8FE2-DB64E0B391B9}" srcOrd="1" destOrd="0" presId="urn:microsoft.com/office/officeart/2005/8/layout/matrix1"/>
    <dgm:cxn modelId="{5FFAE7BC-F73E-4780-B391-332D6835F793}" srcId="{43285011-36BF-4078-97B8-03B2F77153B2}" destId="{59F7EA21-15A8-4A18-9252-88104DCFE0BA}" srcOrd="0" destOrd="0" parTransId="{C4E741B9-2E5C-4A75-8FC3-6A0A2B041C27}" sibTransId="{DE382FA7-6F45-4B4D-8C6C-BC1631C9AE8B}"/>
    <dgm:cxn modelId="{50CEDFBD-D53A-4BA5-A382-5798D25F8D5C}" type="presOf" srcId="{EBDD8FF7-CF5D-48CC-A674-31B84855051F}" destId="{DBBB20C7-86FA-4C74-B066-C2D6A1199C9A}" srcOrd="0" destOrd="0" presId="urn:microsoft.com/office/officeart/2005/8/layout/matrix1"/>
    <dgm:cxn modelId="{190C61C0-06BB-42F6-85FD-BA336128AF1E}" type="presOf" srcId="{107F863C-6DFB-4879-AED7-15F1C71F6B2B}" destId="{B4F90ED5-48B3-4F19-B6B5-A45EBC9C0BD3}" srcOrd="0" destOrd="0" presId="urn:microsoft.com/office/officeart/2005/8/layout/matrix1"/>
    <dgm:cxn modelId="{B2EC3AFA-1F28-4930-8661-C62901B2906A}" type="presOf" srcId="{59F7EA21-15A8-4A18-9252-88104DCFE0BA}" destId="{74FD1EF0-9413-4F9F-81AC-27F1BCF82FB1}" srcOrd="0" destOrd="0" presId="urn:microsoft.com/office/officeart/2005/8/layout/matrix1"/>
    <dgm:cxn modelId="{987B0E89-894C-456E-B818-7728EEFC8F0D}" type="presParOf" srcId="{98331291-14D7-4281-977D-A1881EEE5613}" destId="{D6F11D26-CB72-40FB-A15E-A17D8F6D6E81}" srcOrd="0" destOrd="0" presId="urn:microsoft.com/office/officeart/2005/8/layout/matrix1"/>
    <dgm:cxn modelId="{0D1007AB-7ACC-420E-BE2B-C17CCCAD0B99}" type="presParOf" srcId="{D6F11D26-CB72-40FB-A15E-A17D8F6D6E81}" destId="{B4F90ED5-48B3-4F19-B6B5-A45EBC9C0BD3}" srcOrd="0" destOrd="0" presId="urn:microsoft.com/office/officeart/2005/8/layout/matrix1"/>
    <dgm:cxn modelId="{DD470A06-ED1C-4076-B212-4C949343AB6A}" type="presParOf" srcId="{D6F11D26-CB72-40FB-A15E-A17D8F6D6E81}" destId="{F069AC78-0657-46F5-AB1E-13A9DF37C3D5}" srcOrd="1" destOrd="0" presId="urn:microsoft.com/office/officeart/2005/8/layout/matrix1"/>
    <dgm:cxn modelId="{DE62F254-1E6A-4D52-AD8F-14F708CF4783}" type="presParOf" srcId="{D6F11D26-CB72-40FB-A15E-A17D8F6D6E81}" destId="{711E4A3A-0B87-4EB4-941D-8587040080A0}" srcOrd="2" destOrd="0" presId="urn:microsoft.com/office/officeart/2005/8/layout/matrix1"/>
    <dgm:cxn modelId="{A970937E-26FB-4B1C-96A0-155F93A29EEF}" type="presParOf" srcId="{D6F11D26-CB72-40FB-A15E-A17D8F6D6E81}" destId="{9D132CCF-B02E-4EAB-BB08-629B3A075B57}" srcOrd="3" destOrd="0" presId="urn:microsoft.com/office/officeart/2005/8/layout/matrix1"/>
    <dgm:cxn modelId="{1E2AAB59-CBD2-492A-B57F-3C1F0280AB16}" type="presParOf" srcId="{D6F11D26-CB72-40FB-A15E-A17D8F6D6E81}" destId="{1777382E-6B62-46E6-98E0-D1BF3012632A}" srcOrd="4" destOrd="0" presId="urn:microsoft.com/office/officeart/2005/8/layout/matrix1"/>
    <dgm:cxn modelId="{4347F4CA-4EA6-4594-9F11-8ADBCEF8F7C3}" type="presParOf" srcId="{D6F11D26-CB72-40FB-A15E-A17D8F6D6E81}" destId="{5E796EF7-D102-4232-8FE2-DB64E0B391B9}" srcOrd="5" destOrd="0" presId="urn:microsoft.com/office/officeart/2005/8/layout/matrix1"/>
    <dgm:cxn modelId="{8EE30165-6675-44F9-8648-D848113A68C9}" type="presParOf" srcId="{D6F11D26-CB72-40FB-A15E-A17D8F6D6E81}" destId="{DBBB20C7-86FA-4C74-B066-C2D6A1199C9A}" srcOrd="6" destOrd="0" presId="urn:microsoft.com/office/officeart/2005/8/layout/matrix1"/>
    <dgm:cxn modelId="{1E60F5DE-07DF-4F60-9DCB-46D0DAB8B164}" type="presParOf" srcId="{D6F11D26-CB72-40FB-A15E-A17D8F6D6E81}" destId="{00C56804-DEDE-40E1-85F5-13CB353A69F0}" srcOrd="7" destOrd="0" presId="urn:microsoft.com/office/officeart/2005/8/layout/matrix1"/>
    <dgm:cxn modelId="{73C7BDC4-9AFE-413B-8FFE-6B64CB1DFD8E}" type="presParOf" srcId="{98331291-14D7-4281-977D-A1881EEE5613}" destId="{74FD1EF0-9413-4F9F-81AC-27F1BCF82FB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3194D-232F-476C-BB86-38F0D0DBC533}" type="doc">
      <dgm:prSet loTypeId="urn:microsoft.com/office/officeart/2018/layout/CircleProcess" loCatId="simpleprocesssa" qsTypeId="urn:microsoft.com/office/officeart/2005/8/quickstyle/simple1" qsCatId="simple" csTypeId="urn:microsoft.com/office/officeart/2005/8/colors/accent1_2" csCatId="accent1" phldr="1"/>
      <dgm:spPr/>
      <dgm:t>
        <a:bodyPr/>
        <a:lstStyle/>
        <a:p>
          <a:endParaRPr lang="en-US"/>
        </a:p>
      </dgm:t>
    </dgm:pt>
    <dgm:pt modelId="{F4D02B07-79CB-4506-ADA6-B71EE2154986}">
      <dgm:prSet custT="1"/>
      <dgm:spPr>
        <a:solidFill>
          <a:schemeClr val="accent2">
            <a:lumMod val="40000"/>
            <a:lumOff val="60000"/>
          </a:schemeClr>
        </a:solidFill>
        <a:ln>
          <a:solidFill>
            <a:srgbClr val="00B050"/>
          </a:solidFill>
        </a:ln>
      </dgm:spPr>
      <dgm:t>
        <a:bodyPr/>
        <a:lstStyle/>
        <a:p>
          <a:r>
            <a:rPr lang="de-AT" sz="1800" dirty="0"/>
            <a:t>Permanente Aufmerksam-</a:t>
          </a:r>
          <a:r>
            <a:rPr lang="de-AT" sz="1800" dirty="0" err="1"/>
            <a:t>keit</a:t>
          </a:r>
          <a:endParaRPr lang="en-US" sz="1800" dirty="0"/>
        </a:p>
      </dgm:t>
    </dgm:pt>
    <dgm:pt modelId="{68CDCFFD-6080-45F2-A0AD-6B41F169096A}" type="parTrans" cxnId="{24FDA0CB-CE2E-4668-BB9B-1BC00065998A}">
      <dgm:prSet/>
      <dgm:spPr/>
      <dgm:t>
        <a:bodyPr/>
        <a:lstStyle/>
        <a:p>
          <a:endParaRPr lang="en-US"/>
        </a:p>
      </dgm:t>
    </dgm:pt>
    <dgm:pt modelId="{9AB58BE7-4A29-440C-B0A1-495D34B18803}" type="sibTrans" cxnId="{24FDA0CB-CE2E-4668-BB9B-1BC00065998A}">
      <dgm:prSet/>
      <dgm:spPr/>
      <dgm:t>
        <a:bodyPr/>
        <a:lstStyle/>
        <a:p>
          <a:endParaRPr lang="en-US"/>
        </a:p>
      </dgm:t>
    </dgm:pt>
    <dgm:pt modelId="{D5D1B0FE-5627-4561-93D3-4E15A0A83B46}">
      <dgm:prSet/>
      <dgm:spPr>
        <a:solidFill>
          <a:schemeClr val="accent4">
            <a:lumMod val="60000"/>
            <a:lumOff val="40000"/>
          </a:schemeClr>
        </a:solidFill>
      </dgm:spPr>
      <dgm:t>
        <a:bodyPr/>
        <a:lstStyle/>
        <a:p>
          <a:r>
            <a:rPr lang="de-AT" dirty="0"/>
            <a:t>Machtkampf</a:t>
          </a:r>
          <a:endParaRPr lang="en-US" dirty="0"/>
        </a:p>
      </dgm:t>
    </dgm:pt>
    <dgm:pt modelId="{691C5C77-3B1E-47AA-9D1D-DF8D609830C3}" type="parTrans" cxnId="{EAD738A9-16B6-4433-96FF-33C3101A0E1C}">
      <dgm:prSet/>
      <dgm:spPr/>
      <dgm:t>
        <a:bodyPr/>
        <a:lstStyle/>
        <a:p>
          <a:endParaRPr lang="en-US"/>
        </a:p>
      </dgm:t>
    </dgm:pt>
    <dgm:pt modelId="{98F17660-1D1F-44F1-9076-87516D76182F}" type="sibTrans" cxnId="{EAD738A9-16B6-4433-96FF-33C3101A0E1C}">
      <dgm:prSet/>
      <dgm:spPr/>
      <dgm:t>
        <a:bodyPr/>
        <a:lstStyle/>
        <a:p>
          <a:endParaRPr lang="en-US"/>
        </a:p>
      </dgm:t>
    </dgm:pt>
    <dgm:pt modelId="{F673FC23-B164-4B2A-AA7B-ED6EF4EA1A10}">
      <dgm:prSet/>
      <dgm:spPr>
        <a:solidFill>
          <a:schemeClr val="accent5">
            <a:lumMod val="40000"/>
            <a:lumOff val="60000"/>
          </a:schemeClr>
        </a:solidFill>
        <a:ln>
          <a:solidFill>
            <a:schemeClr val="bg2">
              <a:lumMod val="75000"/>
            </a:schemeClr>
          </a:solidFill>
        </a:ln>
      </dgm:spPr>
      <dgm:t>
        <a:bodyPr/>
        <a:lstStyle/>
        <a:p>
          <a:r>
            <a:rPr lang="de-AT"/>
            <a:t>Rache</a:t>
          </a:r>
          <a:endParaRPr lang="en-US"/>
        </a:p>
      </dgm:t>
    </dgm:pt>
    <dgm:pt modelId="{EF0D14E7-6C73-43CD-8830-F1187209823C}" type="parTrans" cxnId="{FABAC7FC-3A62-4D81-9D86-0918C1A469CB}">
      <dgm:prSet/>
      <dgm:spPr/>
      <dgm:t>
        <a:bodyPr/>
        <a:lstStyle/>
        <a:p>
          <a:endParaRPr lang="en-US"/>
        </a:p>
      </dgm:t>
    </dgm:pt>
    <dgm:pt modelId="{3EB68BE9-B20A-40E8-8F93-53FC6E62B51B}" type="sibTrans" cxnId="{FABAC7FC-3A62-4D81-9D86-0918C1A469CB}">
      <dgm:prSet/>
      <dgm:spPr/>
      <dgm:t>
        <a:bodyPr/>
        <a:lstStyle/>
        <a:p>
          <a:endParaRPr lang="en-US"/>
        </a:p>
      </dgm:t>
    </dgm:pt>
    <dgm:pt modelId="{AB5A2603-E052-4194-A39F-523077D1D7AE}">
      <dgm:prSet custT="1">
        <dgm:style>
          <a:lnRef idx="1">
            <a:schemeClr val="accent6"/>
          </a:lnRef>
          <a:fillRef idx="2">
            <a:schemeClr val="accent6"/>
          </a:fillRef>
          <a:effectRef idx="1">
            <a:schemeClr val="accent6"/>
          </a:effectRef>
          <a:fontRef idx="minor">
            <a:schemeClr val="dk1"/>
          </a:fontRef>
        </dgm:style>
      </dgm:prSet>
      <dgm:spPr>
        <a:solidFill>
          <a:schemeClr val="tx2">
            <a:lumMod val="40000"/>
            <a:lumOff val="60000"/>
          </a:schemeClr>
        </a:solidFill>
        <a:ln w="12700" cap="flat" cmpd="sng" algn="ctr">
          <a:solidFill>
            <a:srgbClr val="E8E3CE">
              <a:lumMod val="75000"/>
            </a:srgbClr>
          </a:solidFill>
          <a:prstDash val="solid"/>
        </a:ln>
        <a:effectLst/>
      </dgm:spPr>
      <dgm:t>
        <a:bodyPr spcFirstLastPara="0" vert="horz" wrap="square" lIns="22860" tIns="22860" rIns="22860" bIns="22860" numCol="1" spcCol="1270" anchor="ctr" anchorCtr="0"/>
        <a:lstStyle/>
        <a:p>
          <a:r>
            <a:rPr lang="de-AT" sz="1800" kern="1200" dirty="0"/>
            <a:t>Rückzug </a:t>
          </a:r>
          <a:r>
            <a:rPr lang="de-AT" sz="1800" kern="1200" dirty="0">
              <a:solidFill>
                <a:srgbClr val="000000">
                  <a:hueOff val="0"/>
                  <a:satOff val="0"/>
                  <a:lumOff val="0"/>
                  <a:alphaOff val="0"/>
                </a:srgbClr>
              </a:solidFill>
              <a:latin typeface="Gill Sans MT" panose="020B0502020104020203"/>
              <a:ea typeface="+mn-ea"/>
              <a:cs typeface="+mn-cs"/>
            </a:rPr>
            <a:t>oder</a:t>
          </a:r>
          <a:r>
            <a:rPr lang="de-AT" sz="1800" kern="1200" dirty="0"/>
            <a:t> noch mehr Rache</a:t>
          </a:r>
          <a:endParaRPr lang="en-US" sz="1800" kern="1200" dirty="0"/>
        </a:p>
      </dgm:t>
    </dgm:pt>
    <dgm:pt modelId="{35AE7105-1B4D-4587-A6DB-3BDC992EA631}" type="parTrans" cxnId="{056ADE8C-C9DD-4D6A-BD9E-95F69B8B10C3}">
      <dgm:prSet/>
      <dgm:spPr/>
      <dgm:t>
        <a:bodyPr/>
        <a:lstStyle/>
        <a:p>
          <a:endParaRPr lang="en-US"/>
        </a:p>
      </dgm:t>
    </dgm:pt>
    <dgm:pt modelId="{3B8AA1C8-BD82-465D-846A-F917C5DCD913}" type="sibTrans" cxnId="{056ADE8C-C9DD-4D6A-BD9E-95F69B8B10C3}">
      <dgm:prSet/>
      <dgm:spPr/>
      <dgm:t>
        <a:bodyPr/>
        <a:lstStyle/>
        <a:p>
          <a:endParaRPr lang="en-US"/>
        </a:p>
      </dgm:t>
    </dgm:pt>
    <dgm:pt modelId="{015214BD-0D65-4A54-9384-6826F8B09FB7}" type="pres">
      <dgm:prSet presAssocID="{3283194D-232F-476C-BB86-38F0D0DBC533}" presName="Name0" presStyleCnt="0">
        <dgm:presLayoutVars>
          <dgm:chMax val="11"/>
          <dgm:chPref val="11"/>
          <dgm:dir/>
          <dgm:resizeHandles/>
        </dgm:presLayoutVars>
      </dgm:prSet>
      <dgm:spPr/>
    </dgm:pt>
    <dgm:pt modelId="{1D699534-22B0-4891-9F08-4734F50571B8}" type="pres">
      <dgm:prSet presAssocID="{AB5A2603-E052-4194-A39F-523077D1D7AE}" presName="Accent4" presStyleCnt="0"/>
      <dgm:spPr/>
    </dgm:pt>
    <dgm:pt modelId="{3FB77147-8024-445C-AA59-BA2200CCF8E7}" type="pres">
      <dgm:prSet presAssocID="{AB5A2603-E052-4194-A39F-523077D1D7AE}" presName="Accent" presStyleLbl="node1" presStyleIdx="0" presStyleCnt="8"/>
      <dgm:spPr/>
    </dgm:pt>
    <dgm:pt modelId="{4928E323-7F53-43E5-8D27-4750D13CA3AE}" type="pres">
      <dgm:prSet presAssocID="{AB5A2603-E052-4194-A39F-523077D1D7AE}" presName="ParentBackground4" presStyleCnt="0"/>
      <dgm:spPr/>
    </dgm:pt>
    <dgm:pt modelId="{EE3AE67F-1846-426F-BB05-233347D3D867}" type="pres">
      <dgm:prSet presAssocID="{AB5A2603-E052-4194-A39F-523077D1D7AE}" presName="ParentBackground" presStyleLbl="node1" presStyleIdx="1" presStyleCnt="8"/>
      <dgm:spPr>
        <a:xfrm>
          <a:off x="5954073" y="729869"/>
          <a:ext cx="1642841" cy="1642553"/>
        </a:xfrm>
        <a:prstGeom prst="ellipse">
          <a:avLst/>
        </a:prstGeom>
      </dgm:spPr>
    </dgm:pt>
    <dgm:pt modelId="{F3826098-D54D-4900-8EEE-BB26DEDDD1B4}" type="pres">
      <dgm:prSet presAssocID="{AB5A2603-E052-4194-A39F-523077D1D7AE}" presName="Parent4" presStyleLbl="fgAcc0" presStyleIdx="0" presStyleCnt="0">
        <dgm:presLayoutVars>
          <dgm:chMax val="1"/>
          <dgm:chPref val="1"/>
          <dgm:bulletEnabled val="1"/>
        </dgm:presLayoutVars>
      </dgm:prSet>
      <dgm:spPr/>
    </dgm:pt>
    <dgm:pt modelId="{39C85563-517C-4111-9907-4EB923075B13}" type="pres">
      <dgm:prSet presAssocID="{F673FC23-B164-4B2A-AA7B-ED6EF4EA1A10}" presName="Accent3" presStyleCnt="0"/>
      <dgm:spPr/>
    </dgm:pt>
    <dgm:pt modelId="{CA9FFA26-6EB7-4284-BC3A-AD359E473E78}" type="pres">
      <dgm:prSet presAssocID="{F673FC23-B164-4B2A-AA7B-ED6EF4EA1A10}" presName="Accent" presStyleLbl="node1" presStyleIdx="2" presStyleCnt="8" custLinFactNeighborX="0" custLinFactNeighborY="-1010">
        <dgm:style>
          <a:lnRef idx="1">
            <a:schemeClr val="accent4"/>
          </a:lnRef>
          <a:fillRef idx="2">
            <a:schemeClr val="accent4"/>
          </a:fillRef>
          <a:effectRef idx="1">
            <a:schemeClr val="accent4"/>
          </a:effectRef>
          <a:fontRef idx="minor">
            <a:schemeClr val="dk1"/>
          </a:fontRef>
        </dgm:style>
      </dgm:prSet>
      <dgm:spPr/>
    </dgm:pt>
    <dgm:pt modelId="{7E3418ED-7FED-40E9-A3F8-BE9C01621405}" type="pres">
      <dgm:prSet presAssocID="{F673FC23-B164-4B2A-AA7B-ED6EF4EA1A10}" presName="ParentBackground3" presStyleCnt="0"/>
      <dgm:spPr/>
    </dgm:pt>
    <dgm:pt modelId="{463D86CC-6F4B-4FB3-BCAF-6CD60EF453C2}" type="pres">
      <dgm:prSet presAssocID="{F673FC23-B164-4B2A-AA7B-ED6EF4EA1A10}" presName="ParentBackground" presStyleLbl="node1" presStyleIdx="3" presStyleCnt="8"/>
      <dgm:spPr/>
    </dgm:pt>
    <dgm:pt modelId="{1A39F1AA-907D-4636-80BF-A26B641F3F7A}" type="pres">
      <dgm:prSet presAssocID="{F673FC23-B164-4B2A-AA7B-ED6EF4EA1A10}" presName="Parent3" presStyleLbl="fgAcc0" presStyleIdx="0" presStyleCnt="0">
        <dgm:presLayoutVars>
          <dgm:chMax val="1"/>
          <dgm:chPref val="1"/>
          <dgm:bulletEnabled val="1"/>
        </dgm:presLayoutVars>
      </dgm:prSet>
      <dgm:spPr/>
    </dgm:pt>
    <dgm:pt modelId="{63118508-13E3-4E35-AA93-DBEB3C18BFBE}" type="pres">
      <dgm:prSet presAssocID="{D5D1B0FE-5627-4561-93D3-4E15A0A83B46}" presName="Accent2" presStyleCnt="0"/>
      <dgm:spPr/>
    </dgm:pt>
    <dgm:pt modelId="{44D0E29E-E947-44D1-B9F1-38A545F6D092}" type="pres">
      <dgm:prSet presAssocID="{D5D1B0FE-5627-4561-93D3-4E15A0A83B46}" presName="Accent" presStyleLbl="node1" presStyleIdx="4" presStyleCnt="8" custLinFactNeighborX="0" custLinFactNeighborY="0">
        <dgm:style>
          <a:lnRef idx="1">
            <a:schemeClr val="accent3"/>
          </a:lnRef>
          <a:fillRef idx="2">
            <a:schemeClr val="accent3"/>
          </a:fillRef>
          <a:effectRef idx="1">
            <a:schemeClr val="accent3"/>
          </a:effectRef>
          <a:fontRef idx="minor">
            <a:schemeClr val="dk1"/>
          </a:fontRef>
        </dgm:style>
      </dgm:prSet>
      <dgm:spPr>
        <a:solidFill>
          <a:schemeClr val="accent2">
            <a:lumMod val="75000"/>
          </a:schemeClr>
        </a:solidFill>
      </dgm:spPr>
    </dgm:pt>
    <dgm:pt modelId="{98E8678F-2B9F-4A01-861C-4D483921EFA6}" type="pres">
      <dgm:prSet presAssocID="{D5D1B0FE-5627-4561-93D3-4E15A0A83B46}" presName="ParentBackground2" presStyleCnt="0"/>
      <dgm:spPr/>
    </dgm:pt>
    <dgm:pt modelId="{052735D9-F295-4A3B-A277-656F3B5ECDBA}" type="pres">
      <dgm:prSet presAssocID="{D5D1B0FE-5627-4561-93D3-4E15A0A83B46}" presName="ParentBackground" presStyleLbl="node1" presStyleIdx="5" presStyleCnt="8"/>
      <dgm:spPr/>
    </dgm:pt>
    <dgm:pt modelId="{12797B4C-B86E-4ACE-B804-A78900E19F81}" type="pres">
      <dgm:prSet presAssocID="{D5D1B0FE-5627-4561-93D3-4E15A0A83B46}" presName="Parent2" presStyleLbl="fgAcc0" presStyleIdx="0" presStyleCnt="0">
        <dgm:presLayoutVars>
          <dgm:chMax val="1"/>
          <dgm:chPref val="1"/>
          <dgm:bulletEnabled val="1"/>
        </dgm:presLayoutVars>
      </dgm:prSet>
      <dgm:spPr/>
    </dgm:pt>
    <dgm:pt modelId="{4B802A39-3973-4292-BE5B-0F91F5E1FE3A}" type="pres">
      <dgm:prSet presAssocID="{F4D02B07-79CB-4506-ADA6-B71EE2154986}" presName="Accent1" presStyleCnt="0"/>
      <dgm:spPr/>
    </dgm:pt>
    <dgm:pt modelId="{E4ACAC04-6E2E-4177-9B81-995F694F6E55}" type="pres">
      <dgm:prSet presAssocID="{F4D02B07-79CB-4506-ADA6-B71EE2154986}" presName="Accent" presStyleLbl="node1" presStyleIdx="6" presStyleCnt="8">
        <dgm:style>
          <a:lnRef idx="1">
            <a:schemeClr val="accent2"/>
          </a:lnRef>
          <a:fillRef idx="2">
            <a:schemeClr val="accent2"/>
          </a:fillRef>
          <a:effectRef idx="1">
            <a:schemeClr val="accent2"/>
          </a:effectRef>
          <a:fontRef idx="minor">
            <a:schemeClr val="dk1"/>
          </a:fontRef>
        </dgm:style>
      </dgm:prSet>
      <dgm:spPr>
        <a:ln/>
      </dgm:spPr>
    </dgm:pt>
    <dgm:pt modelId="{A64E481D-DD9C-425E-82E9-0370D01BF3F0}" type="pres">
      <dgm:prSet presAssocID="{F4D02B07-79CB-4506-ADA6-B71EE2154986}" presName="ParentBackground1" presStyleCnt="0"/>
      <dgm:spPr/>
    </dgm:pt>
    <dgm:pt modelId="{FB7CA7F3-5228-4004-BE62-3ECD3476C920}" type="pres">
      <dgm:prSet presAssocID="{F4D02B07-79CB-4506-ADA6-B71EE2154986}" presName="ParentBackground" presStyleLbl="node1" presStyleIdx="7" presStyleCnt="8" custScaleX="117891"/>
      <dgm:spPr/>
    </dgm:pt>
    <dgm:pt modelId="{CB23DF59-D16D-42B8-A570-6D1BDBE6C1EB}" type="pres">
      <dgm:prSet presAssocID="{F4D02B07-79CB-4506-ADA6-B71EE2154986}" presName="Parent1" presStyleLbl="fgAcc0" presStyleIdx="0" presStyleCnt="0">
        <dgm:presLayoutVars>
          <dgm:chMax val="1"/>
          <dgm:chPref val="1"/>
          <dgm:bulletEnabled val="1"/>
        </dgm:presLayoutVars>
      </dgm:prSet>
      <dgm:spPr/>
    </dgm:pt>
  </dgm:ptLst>
  <dgm:cxnLst>
    <dgm:cxn modelId="{11C6E000-B920-495F-95DB-40223744EEFE}" type="presOf" srcId="{D5D1B0FE-5627-4561-93D3-4E15A0A83B46}" destId="{052735D9-F295-4A3B-A277-656F3B5ECDBA}" srcOrd="0" destOrd="0" presId="urn:microsoft.com/office/officeart/2018/layout/CircleProcess"/>
    <dgm:cxn modelId="{2C34190C-70FC-4427-8BA3-B0B1FB54D7EC}" type="presOf" srcId="{F673FC23-B164-4B2A-AA7B-ED6EF4EA1A10}" destId="{1A39F1AA-907D-4636-80BF-A26B641F3F7A}" srcOrd="1" destOrd="0" presId="urn:microsoft.com/office/officeart/2018/layout/CircleProcess"/>
    <dgm:cxn modelId="{11C6450C-A313-44EE-81EF-34DB4AAA6667}" type="presOf" srcId="{AB5A2603-E052-4194-A39F-523077D1D7AE}" destId="{F3826098-D54D-4900-8EEE-BB26DEDDD1B4}" srcOrd="1" destOrd="0" presId="urn:microsoft.com/office/officeart/2018/layout/CircleProcess"/>
    <dgm:cxn modelId="{7FA61329-9839-4343-99B2-0C8F8E7BFE7C}" type="presOf" srcId="{F4D02B07-79CB-4506-ADA6-B71EE2154986}" destId="{CB23DF59-D16D-42B8-A570-6D1BDBE6C1EB}" srcOrd="1" destOrd="0" presId="urn:microsoft.com/office/officeart/2018/layout/CircleProcess"/>
    <dgm:cxn modelId="{F225BB3E-099F-44DF-8372-55312B21307B}" type="presOf" srcId="{F673FC23-B164-4B2A-AA7B-ED6EF4EA1A10}" destId="{463D86CC-6F4B-4FB3-BCAF-6CD60EF453C2}" srcOrd="0" destOrd="0" presId="urn:microsoft.com/office/officeart/2018/layout/CircleProcess"/>
    <dgm:cxn modelId="{1161B85E-E24B-49DD-A7C6-F4C8535C8B42}" type="presOf" srcId="{3283194D-232F-476C-BB86-38F0D0DBC533}" destId="{015214BD-0D65-4A54-9384-6826F8B09FB7}" srcOrd="0" destOrd="0" presId="urn:microsoft.com/office/officeart/2018/layout/CircleProcess"/>
    <dgm:cxn modelId="{815B1056-76C2-443F-801A-1C922D71194B}" type="presOf" srcId="{F4D02B07-79CB-4506-ADA6-B71EE2154986}" destId="{FB7CA7F3-5228-4004-BE62-3ECD3476C920}" srcOrd="0" destOrd="0" presId="urn:microsoft.com/office/officeart/2018/layout/CircleProcess"/>
    <dgm:cxn modelId="{056ADE8C-C9DD-4D6A-BD9E-95F69B8B10C3}" srcId="{3283194D-232F-476C-BB86-38F0D0DBC533}" destId="{AB5A2603-E052-4194-A39F-523077D1D7AE}" srcOrd="3" destOrd="0" parTransId="{35AE7105-1B4D-4587-A6DB-3BDC992EA631}" sibTransId="{3B8AA1C8-BD82-465D-846A-F917C5DCD913}"/>
    <dgm:cxn modelId="{8B757894-CE8D-482C-A709-65BD39631F88}" type="presOf" srcId="{AB5A2603-E052-4194-A39F-523077D1D7AE}" destId="{EE3AE67F-1846-426F-BB05-233347D3D867}" srcOrd="0" destOrd="0" presId="urn:microsoft.com/office/officeart/2018/layout/CircleProcess"/>
    <dgm:cxn modelId="{EAD738A9-16B6-4433-96FF-33C3101A0E1C}" srcId="{3283194D-232F-476C-BB86-38F0D0DBC533}" destId="{D5D1B0FE-5627-4561-93D3-4E15A0A83B46}" srcOrd="1" destOrd="0" parTransId="{691C5C77-3B1E-47AA-9D1D-DF8D609830C3}" sibTransId="{98F17660-1D1F-44F1-9076-87516D76182F}"/>
    <dgm:cxn modelId="{24FDA0CB-CE2E-4668-BB9B-1BC00065998A}" srcId="{3283194D-232F-476C-BB86-38F0D0DBC533}" destId="{F4D02B07-79CB-4506-ADA6-B71EE2154986}" srcOrd="0" destOrd="0" parTransId="{68CDCFFD-6080-45F2-A0AD-6B41F169096A}" sibTransId="{9AB58BE7-4A29-440C-B0A1-495D34B18803}"/>
    <dgm:cxn modelId="{FABAC7FC-3A62-4D81-9D86-0918C1A469CB}" srcId="{3283194D-232F-476C-BB86-38F0D0DBC533}" destId="{F673FC23-B164-4B2A-AA7B-ED6EF4EA1A10}" srcOrd="2" destOrd="0" parTransId="{EF0D14E7-6C73-43CD-8830-F1187209823C}" sibTransId="{3EB68BE9-B20A-40E8-8F93-53FC6E62B51B}"/>
    <dgm:cxn modelId="{4066A5FF-BFEE-4CA3-B6E8-EA977E2CD4F1}" type="presOf" srcId="{D5D1B0FE-5627-4561-93D3-4E15A0A83B46}" destId="{12797B4C-B86E-4ACE-B804-A78900E19F81}" srcOrd="1" destOrd="0" presId="urn:microsoft.com/office/officeart/2018/layout/CircleProcess"/>
    <dgm:cxn modelId="{49488502-09C9-4373-BCDE-C9DEF6C860B6}" type="presParOf" srcId="{015214BD-0D65-4A54-9384-6826F8B09FB7}" destId="{1D699534-22B0-4891-9F08-4734F50571B8}" srcOrd="0" destOrd="0" presId="urn:microsoft.com/office/officeart/2018/layout/CircleProcess"/>
    <dgm:cxn modelId="{0A8E8A65-4E17-4018-BEC9-F8ED8D0AFC5C}" type="presParOf" srcId="{1D699534-22B0-4891-9F08-4734F50571B8}" destId="{3FB77147-8024-445C-AA59-BA2200CCF8E7}" srcOrd="0" destOrd="0" presId="urn:microsoft.com/office/officeart/2018/layout/CircleProcess"/>
    <dgm:cxn modelId="{B8E192A9-0120-4467-A410-950E01880A0A}" type="presParOf" srcId="{015214BD-0D65-4A54-9384-6826F8B09FB7}" destId="{4928E323-7F53-43E5-8D27-4750D13CA3AE}" srcOrd="1" destOrd="0" presId="urn:microsoft.com/office/officeart/2018/layout/CircleProcess"/>
    <dgm:cxn modelId="{407B9B02-FAEF-4336-81E3-99BA42268F42}" type="presParOf" srcId="{4928E323-7F53-43E5-8D27-4750D13CA3AE}" destId="{EE3AE67F-1846-426F-BB05-233347D3D867}" srcOrd="0" destOrd="0" presId="urn:microsoft.com/office/officeart/2018/layout/CircleProcess"/>
    <dgm:cxn modelId="{B847C155-D866-41AD-8F5D-D8EED20FA400}" type="presParOf" srcId="{015214BD-0D65-4A54-9384-6826F8B09FB7}" destId="{F3826098-D54D-4900-8EEE-BB26DEDDD1B4}" srcOrd="2" destOrd="0" presId="urn:microsoft.com/office/officeart/2018/layout/CircleProcess"/>
    <dgm:cxn modelId="{ECFBD3EE-B1CF-498C-B1BC-DC924A1380F5}" type="presParOf" srcId="{015214BD-0D65-4A54-9384-6826F8B09FB7}" destId="{39C85563-517C-4111-9907-4EB923075B13}" srcOrd="3" destOrd="0" presId="urn:microsoft.com/office/officeart/2018/layout/CircleProcess"/>
    <dgm:cxn modelId="{2A0A90A6-EC4F-4239-9210-D36445D9C20C}" type="presParOf" srcId="{39C85563-517C-4111-9907-4EB923075B13}" destId="{CA9FFA26-6EB7-4284-BC3A-AD359E473E78}" srcOrd="0" destOrd="0" presId="urn:microsoft.com/office/officeart/2018/layout/CircleProcess"/>
    <dgm:cxn modelId="{18763949-C5AA-45C1-BA35-BA01E6F337BE}" type="presParOf" srcId="{015214BD-0D65-4A54-9384-6826F8B09FB7}" destId="{7E3418ED-7FED-40E9-A3F8-BE9C01621405}" srcOrd="4" destOrd="0" presId="urn:microsoft.com/office/officeart/2018/layout/CircleProcess"/>
    <dgm:cxn modelId="{3100013D-302D-4E44-A07D-EEA578DD48CB}" type="presParOf" srcId="{7E3418ED-7FED-40E9-A3F8-BE9C01621405}" destId="{463D86CC-6F4B-4FB3-BCAF-6CD60EF453C2}" srcOrd="0" destOrd="0" presId="urn:microsoft.com/office/officeart/2018/layout/CircleProcess"/>
    <dgm:cxn modelId="{86D90323-ADAE-49AF-ACF8-F2578D8C17D8}" type="presParOf" srcId="{015214BD-0D65-4A54-9384-6826F8B09FB7}" destId="{1A39F1AA-907D-4636-80BF-A26B641F3F7A}" srcOrd="5" destOrd="0" presId="urn:microsoft.com/office/officeart/2018/layout/CircleProcess"/>
    <dgm:cxn modelId="{B5C02932-1537-4BA2-9242-E2C9ACDC2B4C}" type="presParOf" srcId="{015214BD-0D65-4A54-9384-6826F8B09FB7}" destId="{63118508-13E3-4E35-AA93-DBEB3C18BFBE}" srcOrd="6" destOrd="0" presId="urn:microsoft.com/office/officeart/2018/layout/CircleProcess"/>
    <dgm:cxn modelId="{9C8648F1-3E7E-4C90-A789-BCABFE1FE843}" type="presParOf" srcId="{63118508-13E3-4E35-AA93-DBEB3C18BFBE}" destId="{44D0E29E-E947-44D1-B9F1-38A545F6D092}" srcOrd="0" destOrd="0" presId="urn:microsoft.com/office/officeart/2018/layout/CircleProcess"/>
    <dgm:cxn modelId="{BDDFB7B4-0D9E-4A87-ABC2-723396623A1F}" type="presParOf" srcId="{015214BD-0D65-4A54-9384-6826F8B09FB7}" destId="{98E8678F-2B9F-4A01-861C-4D483921EFA6}" srcOrd="7" destOrd="0" presId="urn:microsoft.com/office/officeart/2018/layout/CircleProcess"/>
    <dgm:cxn modelId="{7EDB717E-3F58-4016-BE59-BE69B9757102}" type="presParOf" srcId="{98E8678F-2B9F-4A01-861C-4D483921EFA6}" destId="{052735D9-F295-4A3B-A277-656F3B5ECDBA}" srcOrd="0" destOrd="0" presId="urn:microsoft.com/office/officeart/2018/layout/CircleProcess"/>
    <dgm:cxn modelId="{C9436BA6-2EE8-4E05-AB5E-4ABEE1E5FB2E}" type="presParOf" srcId="{015214BD-0D65-4A54-9384-6826F8B09FB7}" destId="{12797B4C-B86E-4ACE-B804-A78900E19F81}" srcOrd="8" destOrd="0" presId="urn:microsoft.com/office/officeart/2018/layout/CircleProcess"/>
    <dgm:cxn modelId="{B4B05D9F-5DB4-451E-9FCF-440036EE92B9}" type="presParOf" srcId="{015214BD-0D65-4A54-9384-6826F8B09FB7}" destId="{4B802A39-3973-4292-BE5B-0F91F5E1FE3A}" srcOrd="9" destOrd="0" presId="urn:microsoft.com/office/officeart/2018/layout/CircleProcess"/>
    <dgm:cxn modelId="{F69FB7AF-CB25-4E5F-A09D-840AC9A47DDB}" type="presParOf" srcId="{4B802A39-3973-4292-BE5B-0F91F5E1FE3A}" destId="{E4ACAC04-6E2E-4177-9B81-995F694F6E55}" srcOrd="0" destOrd="0" presId="urn:microsoft.com/office/officeart/2018/layout/CircleProcess"/>
    <dgm:cxn modelId="{77D35591-BFB3-452F-B083-50138675090E}" type="presParOf" srcId="{015214BD-0D65-4A54-9384-6826F8B09FB7}" destId="{A64E481D-DD9C-425E-82E9-0370D01BF3F0}" srcOrd="10" destOrd="0" presId="urn:microsoft.com/office/officeart/2018/layout/CircleProcess"/>
    <dgm:cxn modelId="{BCAC8C68-CD69-455C-A612-8911A0BE3851}" type="presParOf" srcId="{A64E481D-DD9C-425E-82E9-0370D01BF3F0}" destId="{FB7CA7F3-5228-4004-BE62-3ECD3476C920}" srcOrd="0" destOrd="0" presId="urn:microsoft.com/office/officeart/2018/layout/CircleProcess"/>
    <dgm:cxn modelId="{0BA90787-7423-4A0C-B21D-B07FCE46FB19}" type="presParOf" srcId="{015214BD-0D65-4A54-9384-6826F8B09FB7}" destId="{CB23DF59-D16D-42B8-A570-6D1BDBE6C1EB}" srcOrd="11"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90ED5-48B3-4F19-B6B5-A45EBC9C0BD3}">
      <dsp:nvSpPr>
        <dsp:cNvPr id="0" name=""/>
        <dsp:cNvSpPr/>
      </dsp:nvSpPr>
      <dsp:spPr>
        <a:xfrm rot="16200000">
          <a:off x="508000" y="-508000"/>
          <a:ext cx="2032000" cy="3048000"/>
        </a:xfrm>
        <a:prstGeom prst="round1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de-AT" sz="3100" kern="1200" dirty="0"/>
            <a:t>sind</a:t>
          </a:r>
        </a:p>
        <a:p>
          <a:pPr marL="0" lvl="0" indent="0" algn="ctr" defTabSz="1377950">
            <a:lnSpc>
              <a:spcPct val="90000"/>
            </a:lnSpc>
            <a:spcBef>
              <a:spcPct val="0"/>
            </a:spcBef>
            <a:spcAft>
              <a:spcPct val="35000"/>
            </a:spcAft>
            <a:buNone/>
          </a:pPr>
          <a:r>
            <a:rPr lang="de-AT" sz="3100" kern="1200" dirty="0"/>
            <a:t>Vorbilder</a:t>
          </a:r>
        </a:p>
      </dsp:txBody>
      <dsp:txXfrm rot="5400000">
        <a:off x="0" y="0"/>
        <a:ext cx="3048000" cy="1524000"/>
      </dsp:txXfrm>
    </dsp:sp>
    <dsp:sp modelId="{711E4A3A-0B87-4EB4-941D-8587040080A0}">
      <dsp:nvSpPr>
        <dsp:cNvPr id="0" name=""/>
        <dsp:cNvSpPr/>
      </dsp:nvSpPr>
      <dsp:spPr>
        <a:xfrm>
          <a:off x="3048000" y="0"/>
          <a:ext cx="3048000" cy="2032000"/>
        </a:xfrm>
        <a:prstGeom prst="round1Rect">
          <a:avLst/>
        </a:prstGeom>
        <a:solidFill>
          <a:schemeClr val="accent2">
            <a:lumMod val="75000"/>
          </a:schemeClr>
        </a:solidFill>
        <a:ln w="127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de-AT" sz="3100" kern="1200" dirty="0">
              <a:solidFill>
                <a:schemeClr val="bg1"/>
              </a:solidFill>
            </a:rPr>
            <a:t>Selbsterkenntnis</a:t>
          </a:r>
        </a:p>
      </dsp:txBody>
      <dsp:txXfrm>
        <a:off x="3048000" y="0"/>
        <a:ext cx="3048000" cy="1524000"/>
      </dsp:txXfrm>
    </dsp:sp>
    <dsp:sp modelId="{1777382E-6B62-46E6-98E0-D1BF3012632A}">
      <dsp:nvSpPr>
        <dsp:cNvPr id="0" name=""/>
        <dsp:cNvSpPr/>
      </dsp:nvSpPr>
      <dsp:spPr>
        <a:xfrm rot="10800000">
          <a:off x="0" y="2032000"/>
          <a:ext cx="3048000" cy="2032000"/>
        </a:xfrm>
        <a:prstGeom prst="round1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de-AT" sz="3100" kern="1200" dirty="0"/>
            <a:t>Selbsterziehung</a:t>
          </a:r>
        </a:p>
      </dsp:txBody>
      <dsp:txXfrm rot="10800000">
        <a:off x="0" y="2539999"/>
        <a:ext cx="3048000" cy="1524000"/>
      </dsp:txXfrm>
    </dsp:sp>
    <dsp:sp modelId="{DBBB20C7-86FA-4C74-B066-C2D6A1199C9A}">
      <dsp:nvSpPr>
        <dsp:cNvPr id="0" name=""/>
        <dsp:cNvSpPr/>
      </dsp:nvSpPr>
      <dsp:spPr>
        <a:xfrm rot="5400000">
          <a:off x="3556000" y="1523999"/>
          <a:ext cx="2032000" cy="3048000"/>
        </a:xfrm>
        <a:prstGeom prst="round1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de-AT" sz="3100" kern="1200" dirty="0"/>
            <a:t>brauchen </a:t>
          </a:r>
        </a:p>
        <a:p>
          <a:pPr marL="0" lvl="0" indent="0" algn="ctr" defTabSz="1377950">
            <a:lnSpc>
              <a:spcPct val="90000"/>
            </a:lnSpc>
            <a:spcBef>
              <a:spcPct val="0"/>
            </a:spcBef>
            <a:spcAft>
              <a:spcPct val="35000"/>
            </a:spcAft>
            <a:buNone/>
          </a:pPr>
          <a:r>
            <a:rPr lang="de-AT" sz="3100" kern="1200" dirty="0"/>
            <a:t>Vorbilder</a:t>
          </a:r>
        </a:p>
      </dsp:txBody>
      <dsp:txXfrm rot="-5400000">
        <a:off x="3048000" y="2539999"/>
        <a:ext cx="3048000" cy="1524000"/>
      </dsp:txXfrm>
    </dsp:sp>
    <dsp:sp modelId="{74FD1EF0-9413-4F9F-81AC-27F1BCF82FB1}">
      <dsp:nvSpPr>
        <dsp:cNvPr id="0" name=""/>
        <dsp:cNvSpPr/>
      </dsp:nvSpPr>
      <dsp:spPr>
        <a:xfrm>
          <a:off x="1674315" y="1446408"/>
          <a:ext cx="2747369" cy="117118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AT" sz="4000" kern="1200" dirty="0">
              <a:solidFill>
                <a:srgbClr val="002060"/>
              </a:solidFill>
              <a:latin typeface="Century Gothic" panose="020B0502020202020204" pitchFamily="34" charset="0"/>
            </a:rPr>
            <a:t>Erzieher</a:t>
          </a:r>
        </a:p>
      </dsp:txBody>
      <dsp:txXfrm>
        <a:off x="1731487" y="1503580"/>
        <a:ext cx="2633025" cy="1056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7147-8024-445C-AA59-BA2200CCF8E7}">
      <dsp:nvSpPr>
        <dsp:cNvPr id="0" name=""/>
        <dsp:cNvSpPr/>
      </dsp:nvSpPr>
      <dsp:spPr>
        <a:xfrm>
          <a:off x="5895211" y="671195"/>
          <a:ext cx="1759810" cy="1759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AE67F-1846-426F-BB05-233347D3D867}">
      <dsp:nvSpPr>
        <dsp:cNvPr id="0" name=""/>
        <dsp:cNvSpPr/>
      </dsp:nvSpPr>
      <dsp:spPr>
        <a:xfrm>
          <a:off x="5954073" y="729869"/>
          <a:ext cx="1642841" cy="1642553"/>
        </a:xfrm>
        <a:prstGeom prst="ellipse">
          <a:avLst/>
        </a:prstGeom>
        <a:solidFill>
          <a:schemeClr val="tx2">
            <a:lumMod val="40000"/>
            <a:lumOff val="60000"/>
          </a:schemeClr>
        </a:solidFill>
        <a:ln w="12700" cap="flat" cmpd="sng" algn="ctr">
          <a:solidFill>
            <a:srgbClr val="E8E3CE">
              <a:lumMod val="7500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AT" sz="1800" kern="1200" dirty="0"/>
            <a:t>Rückzug </a:t>
          </a:r>
          <a:r>
            <a:rPr lang="de-AT" sz="1800" kern="1200" dirty="0">
              <a:solidFill>
                <a:srgbClr val="000000">
                  <a:hueOff val="0"/>
                  <a:satOff val="0"/>
                  <a:lumOff val="0"/>
                  <a:alphaOff val="0"/>
                </a:srgbClr>
              </a:solidFill>
              <a:latin typeface="Gill Sans MT" panose="020B0502020104020203"/>
              <a:ea typeface="+mn-ea"/>
              <a:cs typeface="+mn-cs"/>
            </a:rPr>
            <a:t>oder</a:t>
          </a:r>
          <a:r>
            <a:rPr lang="de-AT" sz="1800" kern="1200" dirty="0"/>
            <a:t> noch mehr Rache</a:t>
          </a:r>
          <a:endParaRPr lang="en-US" sz="1800" kern="1200" dirty="0"/>
        </a:p>
      </dsp:txBody>
      <dsp:txXfrm>
        <a:off x="6188764" y="964563"/>
        <a:ext cx="1173458" cy="1173164"/>
      </dsp:txXfrm>
    </dsp:sp>
    <dsp:sp modelId="{CA9FFA26-6EB7-4284-BC3A-AD359E473E78}">
      <dsp:nvSpPr>
        <dsp:cNvPr id="0" name=""/>
        <dsp:cNvSpPr/>
      </dsp:nvSpPr>
      <dsp:spPr>
        <a:xfrm rot="2700000">
          <a:off x="4068978" y="645932"/>
          <a:ext cx="1759839" cy="1759839"/>
        </a:xfrm>
        <a:prstGeom prst="teardrop">
          <a:avLst>
            <a:gd name="adj" fmla="val 100000"/>
          </a:avLst>
        </a:prstGeom>
        <a:gradFill rotWithShape="1">
          <a:gsLst>
            <a:gs pos="0">
              <a:schemeClr val="accent4">
                <a:tint val="80000"/>
                <a:satMod val="107000"/>
                <a:lumMod val="103000"/>
              </a:schemeClr>
            </a:gs>
            <a:gs pos="100000">
              <a:schemeClr val="accent4">
                <a:tint val="82000"/>
                <a:satMod val="109000"/>
                <a:lumMod val="103000"/>
              </a:schemeClr>
            </a:gs>
          </a:gsLst>
          <a:lin ang="5400000" scaled="0"/>
        </a:gradFill>
        <a:ln w="635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sp>
    <dsp:sp modelId="{463D86CC-6F4B-4FB3-BCAF-6CD60EF453C2}">
      <dsp:nvSpPr>
        <dsp:cNvPr id="0" name=""/>
        <dsp:cNvSpPr/>
      </dsp:nvSpPr>
      <dsp:spPr>
        <a:xfrm>
          <a:off x="4135400" y="729869"/>
          <a:ext cx="1642841" cy="1642553"/>
        </a:xfrm>
        <a:prstGeom prst="ellipse">
          <a:avLst/>
        </a:prstGeom>
        <a:solidFill>
          <a:schemeClr val="accent5">
            <a:lumMod val="40000"/>
            <a:lumOff val="60000"/>
          </a:schemeClr>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AT" sz="1800" kern="1200"/>
            <a:t>Rache</a:t>
          </a:r>
          <a:endParaRPr lang="en-US" sz="1800" kern="1200"/>
        </a:p>
      </dsp:txBody>
      <dsp:txXfrm>
        <a:off x="4370092" y="964563"/>
        <a:ext cx="1173458" cy="1173164"/>
      </dsp:txXfrm>
    </dsp:sp>
    <dsp:sp modelId="{44D0E29E-E947-44D1-B9F1-38A545F6D092}">
      <dsp:nvSpPr>
        <dsp:cNvPr id="0" name=""/>
        <dsp:cNvSpPr/>
      </dsp:nvSpPr>
      <dsp:spPr>
        <a:xfrm rot="2700000">
          <a:off x="2257852" y="671071"/>
          <a:ext cx="1759839" cy="1759839"/>
        </a:xfrm>
        <a:prstGeom prst="teardrop">
          <a:avLst>
            <a:gd name="adj" fmla="val 100000"/>
          </a:avLst>
        </a:prstGeom>
        <a:solidFill>
          <a:schemeClr val="accent2">
            <a:lumMod val="75000"/>
          </a:schemeClr>
        </a:solidFill>
        <a:ln w="635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 modelId="{052735D9-F295-4A3B-A277-656F3B5ECDBA}">
      <dsp:nvSpPr>
        <dsp:cNvPr id="0" name=""/>
        <dsp:cNvSpPr/>
      </dsp:nvSpPr>
      <dsp:spPr>
        <a:xfrm>
          <a:off x="2316728" y="729869"/>
          <a:ext cx="1642841" cy="1642553"/>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AT" sz="1800" kern="1200" dirty="0"/>
            <a:t>Machtkampf</a:t>
          </a:r>
          <a:endParaRPr lang="en-US" sz="1800" kern="1200" dirty="0"/>
        </a:p>
      </dsp:txBody>
      <dsp:txXfrm>
        <a:off x="2551420" y="964563"/>
        <a:ext cx="1173458" cy="1173164"/>
      </dsp:txXfrm>
    </dsp:sp>
    <dsp:sp modelId="{E4ACAC04-6E2E-4177-9B81-995F694F6E55}">
      <dsp:nvSpPr>
        <dsp:cNvPr id="0" name=""/>
        <dsp:cNvSpPr/>
      </dsp:nvSpPr>
      <dsp:spPr>
        <a:xfrm rot="2700000">
          <a:off x="439180" y="671071"/>
          <a:ext cx="1759839" cy="1759839"/>
        </a:xfrm>
        <a:prstGeom prst="teardrop">
          <a:avLst>
            <a:gd name="adj" fmla="val 100000"/>
          </a:avLst>
        </a:prstGeom>
        <a:gradFill rotWithShape="1">
          <a:gsLst>
            <a:gs pos="0">
              <a:schemeClr val="accent2">
                <a:tint val="80000"/>
                <a:satMod val="107000"/>
                <a:lumMod val="103000"/>
              </a:schemeClr>
            </a:gs>
            <a:gs pos="100000">
              <a:schemeClr val="accent2">
                <a:tint val="82000"/>
                <a:satMod val="109000"/>
                <a:lumMod val="103000"/>
              </a:schemeClr>
            </a:gs>
          </a:gsLst>
          <a:lin ang="5400000" scaled="0"/>
        </a:gradFill>
        <a:ln w="635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sp>
    <dsp:sp modelId="{FB7CA7F3-5228-4004-BE62-3ECD3476C920}">
      <dsp:nvSpPr>
        <dsp:cNvPr id="0" name=""/>
        <dsp:cNvSpPr/>
      </dsp:nvSpPr>
      <dsp:spPr>
        <a:xfrm>
          <a:off x="351096" y="729869"/>
          <a:ext cx="1936762" cy="1642553"/>
        </a:xfrm>
        <a:prstGeom prst="ellipse">
          <a:avLst/>
        </a:prstGeom>
        <a:solidFill>
          <a:schemeClr val="accent2">
            <a:lumMod val="40000"/>
            <a:lumOff val="60000"/>
          </a:schemeClr>
        </a:solidFill>
        <a:ln w="127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AT" sz="1800" kern="1200" dirty="0"/>
            <a:t>Permanente Aufmerksam-</a:t>
          </a:r>
          <a:r>
            <a:rPr lang="de-AT" sz="1800" kern="1200" dirty="0" err="1"/>
            <a:t>keit</a:t>
          </a:r>
          <a:endParaRPr lang="en-US" sz="1800" kern="1200" dirty="0"/>
        </a:p>
      </dsp:txBody>
      <dsp:txXfrm>
        <a:off x="627776" y="964563"/>
        <a:ext cx="1383402" cy="117316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de-AT"/>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40FBE8D4-ED18-437F-9672-58D63D661D63}" type="datetimeFigureOut">
              <a:rPr lang="de-AT" smtClean="0"/>
              <a:t>21.01.2025</a:t>
            </a:fld>
            <a:endParaRPr lang="de-AT"/>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de-AT"/>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de-AT"/>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DD8FFB35-8908-49BB-9B90-DBD45BDA0723}" type="slidenum">
              <a:rPr lang="de-AT" smtClean="0"/>
              <a:t>‹Nr.›</a:t>
            </a:fld>
            <a:endParaRPr lang="de-AT"/>
          </a:p>
        </p:txBody>
      </p:sp>
    </p:spTree>
    <p:extLst>
      <p:ext uri="{BB962C8B-B14F-4D97-AF65-F5344CB8AC3E}">
        <p14:creationId xmlns:p14="http://schemas.microsoft.com/office/powerpoint/2010/main" val="176665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Herzlich willkommen zum heutigen Vortrag</a:t>
            </a:r>
          </a:p>
          <a:p>
            <a:endParaRPr lang="de-AT" dirty="0"/>
          </a:p>
          <a:p>
            <a:r>
              <a:rPr lang="de-AT" dirty="0"/>
              <a:t>Es geht um MUT  und Mut ist eine </a:t>
            </a:r>
            <a:r>
              <a:rPr lang="de-AT" dirty="0" err="1"/>
              <a:t>lebensjahende</a:t>
            </a:r>
            <a:r>
              <a:rPr lang="de-AT" dirty="0"/>
              <a:t> wertschätzende Grundhaltung mit der ich in der Lage bin alle Probleme des Lebens zu bewältigen. So sagt es die Psychologie. </a:t>
            </a:r>
          </a:p>
          <a:p>
            <a:r>
              <a:rPr lang="de-AT" dirty="0"/>
              <a:t>Ich bin ziemlich begeisterte Ermutigerin. </a:t>
            </a:r>
          </a:p>
          <a:p>
            <a:r>
              <a:rPr lang="de-AT" dirty="0"/>
              <a:t>Und ich bin zu diesem Thema gestoßen in einer ziemlich herausfordernden Zeit.</a:t>
            </a:r>
          </a:p>
          <a:p>
            <a:r>
              <a:rPr lang="de-AT" dirty="0"/>
              <a:t>Kind 3 war noch nicht mal 1. </a:t>
            </a:r>
          </a:p>
          <a:p>
            <a:endParaRPr lang="de-AT" dirty="0"/>
          </a:p>
          <a:p>
            <a:endParaRPr lang="de-AT" dirty="0"/>
          </a:p>
          <a:p>
            <a:r>
              <a:rPr lang="de-AT" dirty="0"/>
              <a:t>Ich bin Psychologin für Kinder und Erwachsene, speziell auch Seniorinnen, ich berate Menschen in Krisen und versuche ihnen die Kraft der (Selbst)Ermutigung bzw. die der (Fremd)Ermutigung als sehr beziehungsintensivierendes Instrument vorzustellen. Die Ermutigung ist eine äußerst respektvolle Art mit Menschen umzugehen – und man kann sie trainieren. Vielmehr aber als ein Training ist sie eine tiefe innere Haltung dem Menschen gegenüber und dessen wahren Potentialen. </a:t>
            </a:r>
          </a:p>
          <a:p>
            <a:r>
              <a:rPr lang="de-AT" dirty="0"/>
              <a:t>Bzw. ist es das Ziel, dass sie zur Haltung wird.  </a:t>
            </a:r>
          </a:p>
          <a:p>
            <a:endParaRPr lang="de-AT" dirty="0"/>
          </a:p>
          <a:p>
            <a:endParaRPr lang="de-AT" dirty="0"/>
          </a:p>
        </p:txBody>
      </p:sp>
      <p:sp>
        <p:nvSpPr>
          <p:cNvPr id="4" name="Foliennummernplatzhalter 3"/>
          <p:cNvSpPr>
            <a:spLocks noGrp="1"/>
          </p:cNvSpPr>
          <p:nvPr>
            <p:ph type="sldNum" sz="quarter" idx="5"/>
          </p:nvPr>
        </p:nvSpPr>
        <p:spPr/>
        <p:txBody>
          <a:bodyPr/>
          <a:lstStyle/>
          <a:p>
            <a:fld id="{E2E4BC89-FD47-4076-89F8-A301AA6DA7E6}" type="slidenum">
              <a:rPr lang="de-AT" smtClean="0"/>
              <a:t>1</a:t>
            </a:fld>
            <a:endParaRPr lang="de-AT"/>
          </a:p>
        </p:txBody>
      </p:sp>
    </p:spTree>
    <p:extLst>
      <p:ext uri="{BB962C8B-B14F-4D97-AF65-F5344CB8AC3E}">
        <p14:creationId xmlns:p14="http://schemas.microsoft.com/office/powerpoint/2010/main" val="362249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Ich muss ermutigen – selbst dann wenn gar nichts passt?</a:t>
            </a:r>
          </a:p>
          <a:p>
            <a:r>
              <a:rPr lang="de-DE" dirty="0"/>
              <a:t>Lassen Sie uns noch ein bisschen in die Tiefe gehen?</a:t>
            </a:r>
          </a:p>
          <a:p>
            <a:endParaRPr lang="de-DE" dirty="0"/>
          </a:p>
          <a:p>
            <a:r>
              <a:rPr lang="de-DE" dirty="0"/>
              <a:t>Du schon wieder… kannst du nicht endlich mal…Hab ich nicht schon 100 mal gesagt…du wirst es nie kapieren…wann wirst du es mal kapieren…</a:t>
            </a:r>
          </a:p>
          <a:p>
            <a:endParaRPr lang="de-DE" dirty="0"/>
          </a:p>
          <a:p>
            <a:r>
              <a:rPr lang="de-DE" dirty="0"/>
              <a:t>Macht nichts</a:t>
            </a:r>
          </a:p>
          <a:p>
            <a:r>
              <a:rPr lang="de-DE" dirty="0" err="1"/>
              <a:t>Probier</a:t>
            </a:r>
            <a:r>
              <a:rPr lang="de-DE" dirty="0"/>
              <a:t> es nochmal.</a:t>
            </a:r>
          </a:p>
          <a:p>
            <a:r>
              <a:rPr lang="de-DE" dirty="0"/>
              <a:t>Du kriegst das hin. </a:t>
            </a:r>
          </a:p>
          <a:p>
            <a:r>
              <a:rPr lang="de-DE" dirty="0"/>
              <a:t>Du darfst Fehler machen. Ich helfe dir beim Wiedergutmachen? Wie kannst du das wieder gut machen?</a:t>
            </a:r>
          </a:p>
          <a:p>
            <a:r>
              <a:rPr lang="de-DE" dirty="0"/>
              <a:t>Jeder kann etwas gut…</a:t>
            </a:r>
          </a:p>
          <a:p>
            <a:endParaRPr lang="de-DE" dirty="0"/>
          </a:p>
          <a:p>
            <a:r>
              <a:rPr lang="de-DE" dirty="0"/>
              <a:t>Eltern haben den Auftrag – die Aufgabe, so ist es das sinnvolle Ziel in der Erziehung den Kindern zu helfen, dass sie eine gute Meinung über sich selber und ihre Möglichkeiten bilden und um gute Strategien zu finden, wie sie sich im Leben (im Kindergarten, in der Schule, in der Familie und später im Leben einen Platz zu finden.</a:t>
            </a:r>
          </a:p>
          <a:p>
            <a:endParaRPr lang="de-DE" dirty="0"/>
          </a:p>
          <a:p>
            <a:r>
              <a:rPr lang="de-DE" dirty="0"/>
              <a:t>Die Entmutigung  - so sagt es die Individualpsychologie ist die Wurzel allen Fehlverhaltens. Es ist quasi ein Symptom  - das Stören – ein Zeichen für Entmutigung. Ermutigung schafft Beziehung und gibt ein gutes Selbstwertgefühl, und das hilft,  dass man Probleme des Alltags anpacken kann und das das Potential das in einem Kind schlummert wächst. </a:t>
            </a:r>
          </a:p>
          <a:p>
            <a:endParaRPr lang="de-DE" dirty="0"/>
          </a:p>
          <a:p>
            <a:r>
              <a:rPr lang="de-DE" dirty="0"/>
              <a:t>Und wenn einem alles </a:t>
            </a:r>
            <a:r>
              <a:rPr lang="de-DE" dirty="0" err="1"/>
              <a:t>zuviel</a:t>
            </a:r>
            <a:r>
              <a:rPr lang="de-DE" dirty="0"/>
              <a:t> wird? Dann definieren sie sich selber. Mir ist das alles zu viel. Du bist mir wichtig – aber ich bin nun so genervt und gereizt, ich weiß auch nicht warum – ich gehe jetzt sonst sage ich noch was </a:t>
            </a:r>
            <a:r>
              <a:rPr lang="de-DE" dirty="0" err="1"/>
              <a:t>verletztendes</a:t>
            </a:r>
            <a:r>
              <a:rPr lang="de-DE" dirty="0"/>
              <a:t>!</a:t>
            </a:r>
          </a:p>
          <a:p>
            <a:r>
              <a:rPr lang="de-DE" dirty="0"/>
              <a:t>Kritik lässt null wachsen! Das muss mir klar sein! Und meine Gereiztheit ist mein Problem! </a:t>
            </a:r>
          </a:p>
          <a:p>
            <a:r>
              <a:rPr lang="de-DE" dirty="0"/>
              <a:t>    </a:t>
            </a:r>
          </a:p>
        </p:txBody>
      </p:sp>
      <p:sp>
        <p:nvSpPr>
          <p:cNvPr id="4" name="Foliennummernplatzhalter 3"/>
          <p:cNvSpPr>
            <a:spLocks noGrp="1"/>
          </p:cNvSpPr>
          <p:nvPr>
            <p:ph type="sldNum" sz="quarter" idx="10"/>
          </p:nvPr>
        </p:nvSpPr>
        <p:spPr/>
        <p:txBody>
          <a:bodyPr/>
          <a:lstStyle/>
          <a:p>
            <a:fld id="{805A14EC-7547-472F-BC12-7B398640EF80}" type="slidenum">
              <a:rPr lang="de-DE" smtClean="0"/>
              <a:t>10</a:t>
            </a:fld>
            <a:endParaRPr lang="de-DE"/>
          </a:p>
        </p:txBody>
      </p:sp>
    </p:spTree>
    <p:extLst>
      <p:ext uri="{BB962C8B-B14F-4D97-AF65-F5344CB8AC3E}">
        <p14:creationId xmlns:p14="http://schemas.microsoft.com/office/powerpoint/2010/main" val="112225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AT" dirty="0"/>
              <a:t>Lassen sie uns kurz über die Fehlerkultur des Landes nachdenken…</a:t>
            </a:r>
          </a:p>
          <a:p>
            <a:pPr marL="0" indent="0">
              <a:buNone/>
            </a:pPr>
            <a:r>
              <a:rPr lang="de-AT" dirty="0"/>
              <a:t>Sogar eine Lehrerin hat zu mir mal ganz nachdenklich gesagt – wir werden so stark auf Fehler und Korrektur von Fehlern trainiert – wir nehmen das viel ernster als das Richtige. </a:t>
            </a:r>
          </a:p>
        </p:txBody>
      </p:sp>
      <p:sp>
        <p:nvSpPr>
          <p:cNvPr id="4" name="Foliennummernplatzhalter 3"/>
          <p:cNvSpPr>
            <a:spLocks noGrp="1"/>
          </p:cNvSpPr>
          <p:nvPr>
            <p:ph type="sldNum" sz="quarter" idx="5"/>
          </p:nvPr>
        </p:nvSpPr>
        <p:spPr/>
        <p:txBody>
          <a:bodyPr/>
          <a:lstStyle/>
          <a:p>
            <a:fld id="{DD8FFB35-8908-49BB-9B90-DBD45BDA0723}" type="slidenum">
              <a:rPr lang="de-AT" smtClean="0"/>
              <a:t>11</a:t>
            </a:fld>
            <a:endParaRPr lang="de-AT"/>
          </a:p>
        </p:txBody>
      </p:sp>
    </p:spTree>
    <p:extLst>
      <p:ext uri="{BB962C8B-B14F-4D97-AF65-F5344CB8AC3E}">
        <p14:creationId xmlns:p14="http://schemas.microsoft.com/office/powerpoint/2010/main" val="43443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Wir brauchen eine andere Haltung zu den Fehlern!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85000"/>
                    <a:lumOff val="15000"/>
                  </a:schemeClr>
                </a:solidFill>
              </a:rPr>
              <a:t>Am Fehler </a:t>
            </a:r>
            <a:r>
              <a:rPr lang="en-US" sz="1200" dirty="0" err="1">
                <a:solidFill>
                  <a:schemeClr val="tx1">
                    <a:lumMod val="85000"/>
                    <a:lumOff val="15000"/>
                  </a:schemeClr>
                </a:solidFill>
              </a:rPr>
              <a:t>haften</a:t>
            </a:r>
            <a:r>
              <a:rPr lang="en-US" sz="1200" dirty="0">
                <a:solidFill>
                  <a:schemeClr val="tx1">
                    <a:lumMod val="85000"/>
                    <a:lumOff val="15000"/>
                  </a:schemeClr>
                </a:solidFill>
              </a:rPr>
              <a:t> </a:t>
            </a:r>
            <a:r>
              <a:rPr lang="en-US" sz="1200" dirty="0" err="1">
                <a:solidFill>
                  <a:schemeClr val="tx1">
                    <a:lumMod val="85000"/>
                    <a:lumOff val="15000"/>
                  </a:schemeClr>
                </a:solidFill>
              </a:rPr>
              <a:t>bleiben</a:t>
            </a:r>
            <a:r>
              <a:rPr lang="en-US" sz="1200" dirty="0">
                <a:solidFill>
                  <a:schemeClr val="tx1">
                    <a:lumMod val="85000"/>
                    <a:lumOff val="15000"/>
                  </a:schemeClr>
                </a:solidFill>
              </a:rPr>
              <a:t>, den Fehler permanent </a:t>
            </a:r>
            <a:r>
              <a:rPr lang="en-US" sz="1200" dirty="0" err="1">
                <a:solidFill>
                  <a:schemeClr val="tx1">
                    <a:lumMod val="85000"/>
                    <a:lumOff val="15000"/>
                  </a:schemeClr>
                </a:solidFill>
              </a:rPr>
              <a:t>kritisieren</a:t>
            </a:r>
            <a:r>
              <a:rPr lang="en-US" sz="1200" dirty="0">
                <a:solidFill>
                  <a:schemeClr val="tx1">
                    <a:lumMod val="85000"/>
                    <a:lumOff val="15000"/>
                  </a:schemeClr>
                </a:solidFill>
              </a:rPr>
              <a:t>, ist </a:t>
            </a:r>
            <a:r>
              <a:rPr lang="en-US" sz="1200" dirty="0" err="1">
                <a:solidFill>
                  <a:schemeClr val="tx1">
                    <a:lumMod val="85000"/>
                    <a:lumOff val="15000"/>
                  </a:schemeClr>
                </a:solidFill>
              </a:rPr>
              <a:t>wie</a:t>
            </a:r>
            <a:r>
              <a:rPr lang="en-US" sz="1200" dirty="0">
                <a:solidFill>
                  <a:schemeClr val="tx1">
                    <a:lumMod val="85000"/>
                    <a:lumOff val="15000"/>
                  </a:schemeClr>
                </a:solidFill>
              </a:rPr>
              <a:t> das Bohren </a:t>
            </a:r>
            <a:r>
              <a:rPr lang="en-US" sz="1200" dirty="0" err="1">
                <a:solidFill>
                  <a:schemeClr val="tx1">
                    <a:lumMod val="85000"/>
                    <a:lumOff val="15000"/>
                  </a:schemeClr>
                </a:solidFill>
              </a:rPr>
              <a:t>im</a:t>
            </a:r>
            <a:r>
              <a:rPr lang="en-US" sz="1200" dirty="0">
                <a:solidFill>
                  <a:schemeClr val="tx1">
                    <a:lumMod val="85000"/>
                    <a:lumOff val="15000"/>
                  </a:schemeClr>
                </a:solidFill>
              </a:rPr>
              <a:t> Loch </a:t>
            </a:r>
            <a:r>
              <a:rPr lang="en-US" sz="1200" dirty="0" err="1">
                <a:solidFill>
                  <a:schemeClr val="tx1">
                    <a:lumMod val="85000"/>
                    <a:lumOff val="15000"/>
                  </a:schemeClr>
                </a:solidFill>
              </a:rPr>
              <a:t>eines</a:t>
            </a:r>
            <a:r>
              <a:rPr lang="en-US" sz="1200" dirty="0">
                <a:solidFill>
                  <a:schemeClr val="tx1">
                    <a:lumMod val="85000"/>
                    <a:lumOff val="15000"/>
                  </a:schemeClr>
                </a:solidFill>
              </a:rPr>
              <a:t> </a:t>
            </a:r>
            <a:r>
              <a:rPr lang="en-US" sz="1200" dirty="0" err="1">
                <a:solidFill>
                  <a:schemeClr val="tx1">
                    <a:lumMod val="85000"/>
                    <a:lumOff val="15000"/>
                  </a:schemeClr>
                </a:solidFill>
              </a:rPr>
              <a:t>Socken</a:t>
            </a:r>
            <a:r>
              <a:rPr lang="en-US" sz="1200" dirty="0">
                <a:solidFill>
                  <a:schemeClr val="tx1">
                    <a:lumMod val="85000"/>
                    <a:lumOff val="15000"/>
                  </a:schemeClr>
                </a:solidFill>
              </a:rPr>
              <a:t>. </a:t>
            </a:r>
            <a:endParaRPr lang="de-AT" dirty="0"/>
          </a:p>
          <a:p>
            <a:endParaRPr lang="de-AT" dirty="0"/>
          </a:p>
          <a:p>
            <a:r>
              <a:rPr lang="de-AT" dirty="0"/>
              <a:t>Das gute Sehen!</a:t>
            </a:r>
          </a:p>
          <a:p>
            <a:r>
              <a:rPr lang="de-AT" dirty="0"/>
              <a:t>Das was wir zum Thema machen, das wird mehr!</a:t>
            </a:r>
          </a:p>
          <a:p>
            <a:endParaRPr lang="de-AT" dirty="0"/>
          </a:p>
          <a:p>
            <a:r>
              <a:rPr lang="de-AT" sz="1300" dirty="0">
                <a:solidFill>
                  <a:srgbClr val="00B0F0"/>
                </a:solidFill>
              </a:rPr>
              <a:t>Der „Fehler“ bzw. das Störverhalten </a:t>
            </a:r>
          </a:p>
          <a:p>
            <a:r>
              <a:rPr lang="de-AT" sz="1300" dirty="0">
                <a:solidFill>
                  <a:srgbClr val="00B0F0"/>
                </a:solidFill>
              </a:rPr>
              <a:t>ist das Loch im Socken!</a:t>
            </a:r>
          </a:p>
          <a:p>
            <a:endParaRPr lang="de-AT" dirty="0"/>
          </a:p>
          <a:p>
            <a:r>
              <a:rPr lang="de-AT" dirty="0"/>
              <a:t>Wenn man am Fehler (am Loch bohrt) herum tut die ganze Zeit, dann ist eines fix. Es wird das Verhalten nicht ablegen.</a:t>
            </a:r>
          </a:p>
          <a:p>
            <a:r>
              <a:rPr lang="de-AT" dirty="0"/>
              <a:t>So gehöre ich dazu, so bin ich jemand!</a:t>
            </a:r>
          </a:p>
          <a:p>
            <a:endParaRPr lang="de-AT" dirty="0"/>
          </a:p>
          <a:p>
            <a:endParaRPr lang="de-AT" dirty="0"/>
          </a:p>
        </p:txBody>
      </p:sp>
      <p:sp>
        <p:nvSpPr>
          <p:cNvPr id="4" name="Foliennummernplatzhalter 3"/>
          <p:cNvSpPr>
            <a:spLocks noGrp="1"/>
          </p:cNvSpPr>
          <p:nvPr>
            <p:ph type="sldNum" sz="quarter" idx="5"/>
          </p:nvPr>
        </p:nvSpPr>
        <p:spPr/>
        <p:txBody>
          <a:bodyPr/>
          <a:lstStyle/>
          <a:p>
            <a:fld id="{1A559CC5-54E1-4F6A-A287-C3A8D784B01A}" type="slidenum">
              <a:rPr lang="de-AT" smtClean="0"/>
              <a:t>12</a:t>
            </a:fld>
            <a:endParaRPr lang="de-AT"/>
          </a:p>
        </p:txBody>
      </p:sp>
    </p:spTree>
    <p:extLst>
      <p:ext uri="{BB962C8B-B14F-4D97-AF65-F5344CB8AC3E}">
        <p14:creationId xmlns:p14="http://schemas.microsoft.com/office/powerpoint/2010/main" val="29178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endParaRPr lang="de-AT" dirty="0"/>
          </a:p>
        </p:txBody>
      </p:sp>
      <p:sp>
        <p:nvSpPr>
          <p:cNvPr id="4" name="Foliennummernplatzhalter 3"/>
          <p:cNvSpPr>
            <a:spLocks noGrp="1"/>
          </p:cNvSpPr>
          <p:nvPr>
            <p:ph type="sldNum" sz="quarter" idx="5"/>
          </p:nvPr>
        </p:nvSpPr>
        <p:spPr/>
        <p:txBody>
          <a:bodyPr/>
          <a:lstStyle/>
          <a:p>
            <a:fld id="{2D071A52-2A0D-498B-8978-4829E85D6A92}" type="slidenum">
              <a:rPr lang="de-AT" smtClean="0"/>
              <a:t>13</a:t>
            </a:fld>
            <a:endParaRPr lang="de-AT"/>
          </a:p>
        </p:txBody>
      </p:sp>
    </p:spTree>
    <p:extLst>
      <p:ext uri="{BB962C8B-B14F-4D97-AF65-F5344CB8AC3E}">
        <p14:creationId xmlns:p14="http://schemas.microsoft.com/office/powerpoint/2010/main" val="1976488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82A4-F1FF-B1C4-9217-D2BD2A0B9E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6AA3C5-8307-1882-4449-B22232373D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DCD3E5-E88E-98D3-3F7D-3917D65AFA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aseline="0" dirty="0"/>
              <a:t>Wenn man sich mit Menschen über Ermutigung unterhält, kommt oft die Aussage: „Das mach ich doch schon – ich lobe doch meine Kinder, meine Schüler….. Aber ist Lob das gleich wie Ermutigung? Es lohnt sich, da ein bisschen genauer hinzuschauen. </a:t>
            </a:r>
          </a:p>
          <a:p>
            <a:endParaRPr lang="de-DE" dirty="0"/>
          </a:p>
        </p:txBody>
      </p:sp>
      <p:sp>
        <p:nvSpPr>
          <p:cNvPr id="4" name="Foliennummernplatzhalter 3">
            <a:extLst>
              <a:ext uri="{FF2B5EF4-FFF2-40B4-BE49-F238E27FC236}">
                <a16:creationId xmlns:a16="http://schemas.microsoft.com/office/drawing/2014/main" id="{6FF711BE-FE37-BFF8-6EB3-3B99EFF465C7}"/>
              </a:ext>
            </a:extLst>
          </p:cNvPr>
          <p:cNvSpPr>
            <a:spLocks noGrp="1"/>
          </p:cNvSpPr>
          <p:nvPr>
            <p:ph type="sldNum" sz="quarter" idx="10"/>
          </p:nvPr>
        </p:nvSpPr>
        <p:spPr/>
        <p:txBody>
          <a:bodyPr/>
          <a:lstStyle/>
          <a:p>
            <a:fld id="{805A14EC-7547-472F-BC12-7B398640EF80}" type="slidenum">
              <a:rPr lang="de-DE" smtClean="0"/>
              <a:t>14</a:t>
            </a:fld>
            <a:endParaRPr lang="de-DE"/>
          </a:p>
        </p:txBody>
      </p:sp>
    </p:spTree>
    <p:extLst>
      <p:ext uri="{BB962C8B-B14F-4D97-AF65-F5344CB8AC3E}">
        <p14:creationId xmlns:p14="http://schemas.microsoft.com/office/powerpoint/2010/main" val="6441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DF473-96C7-3995-5AC9-85949DF3FE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95CED4-5FB4-BAD0-B608-426F4930AC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FA66CB6-A6A0-6DC5-664B-D766AC085451}"/>
              </a:ext>
            </a:extLst>
          </p:cNvPr>
          <p:cNvSpPr>
            <a:spLocks noGrp="1"/>
          </p:cNvSpPr>
          <p:nvPr>
            <p:ph type="body" idx="1"/>
          </p:nvPr>
        </p:nvSpPr>
        <p:spPr/>
        <p:txBody>
          <a:bodyPr/>
          <a:lstStyle/>
          <a:p>
            <a:pPr marL="190918" indent="-190918">
              <a:spcBef>
                <a:spcPct val="0"/>
              </a:spcBef>
              <a:buFontTx/>
              <a:buChar char="-"/>
            </a:pPr>
            <a:r>
              <a:rPr lang="de-DE" altLang="de-DE" baseline="0" dirty="0"/>
              <a:t>Ansporn für den nächsten Schritt ( fördert weitere Anstrengung, beharrliches Bemühen, Dranbleiben)</a:t>
            </a:r>
          </a:p>
          <a:p>
            <a:pPr marL="190918" indent="-190918">
              <a:spcBef>
                <a:spcPct val="0"/>
              </a:spcBef>
              <a:buFontTx/>
              <a:buChar char="-"/>
            </a:pPr>
            <a:r>
              <a:rPr lang="de-DE" altLang="de-DE" baseline="0" dirty="0"/>
              <a:t>Sonderfall Verwöhnung</a:t>
            </a:r>
          </a:p>
          <a:p>
            <a:pPr marL="190918" indent="-190918">
              <a:spcBef>
                <a:spcPct val="0"/>
              </a:spcBef>
              <a:buFontTx/>
              <a:buChar char="-"/>
            </a:pPr>
            <a:r>
              <a:rPr lang="de-DE" altLang="de-DE" baseline="0" dirty="0"/>
              <a:t>Ähnlich: nett gemeint, aber langfristig </a:t>
            </a:r>
          </a:p>
          <a:p>
            <a:r>
              <a:rPr lang="de-DE" sz="1300" u="sng" dirty="0"/>
              <a:t>Lob </a:t>
            </a:r>
            <a:r>
              <a:rPr lang="de-DE" sz="1300" dirty="0"/>
              <a:t>orientiert sich am Ergebnis. Das heißt:</a:t>
            </a:r>
          </a:p>
          <a:p>
            <a:r>
              <a:rPr lang="de-DE" sz="1300" dirty="0"/>
              <a:t>Wenn jemand erfolgreich gewesen ist, dann sagen wir ihm:  „Das haben Sie gut gemacht“. „Das ist Ihnen aber wirklich gut gelungen“ oder einfach nur: „Toll“ oder „Klasse“.  </a:t>
            </a:r>
          </a:p>
          <a:p>
            <a:r>
              <a:rPr lang="de-DE" sz="1300" dirty="0"/>
              <a:t> </a:t>
            </a:r>
          </a:p>
          <a:p>
            <a:r>
              <a:rPr lang="de-DE" sz="1300" u="sng" dirty="0"/>
              <a:t>Ermutigung</a:t>
            </a:r>
            <a:r>
              <a:rPr lang="de-DE" sz="1300" dirty="0"/>
              <a:t> orientiert sich am Prozess. Das heißt: </a:t>
            </a:r>
          </a:p>
          <a:p>
            <a:r>
              <a:rPr lang="de-DE" sz="1300" dirty="0"/>
              <a:t>Ermutigung fragt nicht nur nach dem Resultat, sondern auch nach dem Verlauf. </a:t>
            </a:r>
          </a:p>
          <a:p>
            <a:r>
              <a:rPr lang="de-DE" sz="1300" dirty="0"/>
              <a:t>Ermutigung berücksichtigt auch Versuche und Fortschritte. </a:t>
            </a:r>
          </a:p>
          <a:p>
            <a:r>
              <a:rPr lang="de-DE" sz="1300" dirty="0"/>
              <a:t>Das geht auch ein bisschen in die Richtung, dass ich mich dafür interessiere, was der andere gerade tut und ev. eingreifen kann, bzw. Unterstützung anbieten kann, wenn ich merke dass er irgendwo nicht weiterkommt, so dass sich dann auch ein Erfolgserlebnis einstellt. </a:t>
            </a:r>
          </a:p>
          <a:p>
            <a:r>
              <a:rPr lang="de-DE" sz="1300" dirty="0"/>
              <a:t>Mitarbeiter die öfters diese Art von Hilfestellung erfahren haben, sind in der Regel eher bereit, </a:t>
            </a:r>
          </a:p>
          <a:p>
            <a:r>
              <a:rPr lang="de-DE" sz="1300" dirty="0"/>
              <a:t>bei Unsicherheiten auf den Vorgesetzten zuzugehen oder jemanden anders um Hilfe zu bitten.</a:t>
            </a:r>
          </a:p>
          <a:p>
            <a:r>
              <a:rPr lang="de-DE" sz="1300" dirty="0"/>
              <a:t> </a:t>
            </a:r>
          </a:p>
          <a:p>
            <a:r>
              <a:rPr lang="de-DE" sz="1300" u="sng" dirty="0"/>
              <a:t>Lob</a:t>
            </a:r>
            <a:r>
              <a:rPr lang="de-DE" sz="1300" dirty="0"/>
              <a:t> orientiert sich am individuellen Maßstab des Lobenden; es hängt auch von unseren Erwartungen ab, von unseren Vorstellungen, wann wir eine Sache, eine Aufgabe für gut befinden. </a:t>
            </a:r>
          </a:p>
          <a:p>
            <a:r>
              <a:rPr lang="de-DE" sz="1300" dirty="0"/>
              <a:t>Das kann individuell sehr unterschiedlich sein. </a:t>
            </a:r>
          </a:p>
          <a:p>
            <a:r>
              <a:rPr lang="de-DE" sz="1300" dirty="0"/>
              <a:t>Wie viel Einsatz ich bspw. von meinen Mitarbeitern verlange, hängt zum Teil auch von meiner eigenen Belastungsgrenze </a:t>
            </a:r>
          </a:p>
          <a:p>
            <a:r>
              <a:rPr lang="de-DE" sz="1300" dirty="0"/>
              <a:t>und meinen eigenen Erwartungen ab. Wenn ich sehr perfektionistisch orientiert bin, dann kann es sein, dass ich mich bspw. über Rechtschreibfehler deutlich mehr aufrege, als das jemand tut, der mit sich selber auch etwas gnädiger umgeht.</a:t>
            </a:r>
          </a:p>
          <a:p>
            <a:r>
              <a:rPr lang="de-DE" sz="1300" dirty="0"/>
              <a:t> </a:t>
            </a:r>
          </a:p>
          <a:p>
            <a:r>
              <a:rPr lang="de-DE" sz="1300" u="sng" dirty="0"/>
              <a:t>Ermutigung</a:t>
            </a:r>
            <a:r>
              <a:rPr lang="de-DE" sz="1300" dirty="0"/>
              <a:t> beurteilt Entwicklung entscheidend vor dem Hintergrund des Potentials des Mitarbeiters. Des aktuellen Potentials und des zukünftigen. Das ist ein bisschen so wie in der Kindererziehung: Der kleine Sohn kann beim Rasenmähen durchaus mehr hindern als helfen – aber man lässt ihn seine krummen Kanten erst mal schneiden. Er wird dahin kommen, das zu zeigen, was er kann.</a:t>
            </a:r>
          </a:p>
          <a:p>
            <a:r>
              <a:rPr lang="de-DE" sz="1300" dirty="0"/>
              <a:t> </a:t>
            </a:r>
          </a:p>
          <a:p>
            <a:r>
              <a:rPr lang="de-DE" sz="1300" dirty="0"/>
              <a:t>Insofern klar: </a:t>
            </a:r>
            <a:r>
              <a:rPr lang="de-DE" sz="1300" u="sng" dirty="0"/>
              <a:t>Lob</a:t>
            </a:r>
            <a:r>
              <a:rPr lang="de-DE" sz="1300" dirty="0"/>
              <a:t> orientiert sich am Vergangenen, am Resultat; </a:t>
            </a:r>
            <a:r>
              <a:rPr lang="de-DE" sz="1300" u="sng" dirty="0"/>
              <a:t>Ermutigung </a:t>
            </a:r>
            <a:r>
              <a:rPr lang="de-DE" sz="1300" dirty="0"/>
              <a:t>richtet den Blick nach vorn, ist zukunftsorientiert.</a:t>
            </a:r>
          </a:p>
          <a:p>
            <a:r>
              <a:rPr lang="de-DE" sz="1300" dirty="0"/>
              <a:t> </a:t>
            </a:r>
          </a:p>
          <a:p>
            <a:r>
              <a:rPr lang="de-DE" sz="1300" dirty="0"/>
              <a:t>Der gravierendste Unterschied aber zeit sich im Falle des Misserfolgs:</a:t>
            </a:r>
          </a:p>
          <a:p>
            <a:r>
              <a:rPr lang="de-DE" sz="1300" dirty="0"/>
              <a:t>Die </a:t>
            </a:r>
            <a:r>
              <a:rPr lang="de-DE" sz="1300" u="sng" dirty="0"/>
              <a:t>Ermutigung</a:t>
            </a:r>
            <a:r>
              <a:rPr lang="de-DE" sz="1300" dirty="0"/>
              <a:t> lässt Raum zum Wachsen. Wo die Beziehungsebene stimmt, wo eine Atmosphäre von Grundvertrauen herrscht und das heißt auch Fehlertoleranz, geschieht auf der Sachebene konstruktive Auseinandersetzung.  Ein guter Trainer lässt einen Stürmer in der Formkrise auch mal dreimal am Tor vorbei schießen; beim vierten Mal wird der Spieler den entscheidenden Treffer machen.</a:t>
            </a:r>
          </a:p>
          <a:p>
            <a:endParaRPr lang="de-DE" sz="1300" dirty="0"/>
          </a:p>
          <a:p>
            <a:r>
              <a:rPr lang="de-AT" sz="1300" dirty="0">
                <a:solidFill>
                  <a:srgbClr val="EBEBEB"/>
                </a:solidFill>
              </a:rPr>
              <a:t>Der ganz wesentliche Unterschied im Loben vs. Ermutigen liegt also in der inneren Haltung des Erziehers!</a:t>
            </a:r>
          </a:p>
          <a:p>
            <a:r>
              <a:rPr lang="de-AT" sz="1300" dirty="0">
                <a:solidFill>
                  <a:srgbClr val="EBEBEB"/>
                </a:solidFill>
              </a:rPr>
              <a:t>„Ich glaub an Dich!“ „So wie du bist, bist du gut genug!“</a:t>
            </a:r>
          </a:p>
          <a:p>
            <a:endParaRPr lang="de-DE" sz="1300" dirty="0"/>
          </a:p>
          <a:p>
            <a:endParaRPr lang="de-AT" dirty="0"/>
          </a:p>
        </p:txBody>
      </p:sp>
      <p:sp>
        <p:nvSpPr>
          <p:cNvPr id="4" name="Foliennummernplatzhalter 3">
            <a:extLst>
              <a:ext uri="{FF2B5EF4-FFF2-40B4-BE49-F238E27FC236}">
                <a16:creationId xmlns:a16="http://schemas.microsoft.com/office/drawing/2014/main" id="{7E20F12F-1371-04F8-78E0-D1E7AA776EEE}"/>
              </a:ext>
            </a:extLst>
          </p:cNvPr>
          <p:cNvSpPr>
            <a:spLocks noGrp="1"/>
          </p:cNvSpPr>
          <p:nvPr>
            <p:ph type="sldNum" sz="quarter" idx="5"/>
          </p:nvPr>
        </p:nvSpPr>
        <p:spPr/>
        <p:txBody>
          <a:bodyPr/>
          <a:lstStyle/>
          <a:p>
            <a:fld id="{E2E4BC89-FD47-4076-89F8-A301AA6DA7E6}" type="slidenum">
              <a:rPr lang="de-AT" smtClean="0"/>
              <a:t>15</a:t>
            </a:fld>
            <a:endParaRPr lang="de-AT"/>
          </a:p>
        </p:txBody>
      </p:sp>
    </p:spTree>
    <p:extLst>
      <p:ext uri="{BB962C8B-B14F-4D97-AF65-F5344CB8AC3E}">
        <p14:creationId xmlns:p14="http://schemas.microsoft.com/office/powerpoint/2010/main" val="36958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Aft>
                <a:spcPts val="845"/>
              </a:spcAft>
            </a:pPr>
            <a:r>
              <a:rPr lang="de-AT" dirty="0"/>
              <a:t>Wie geht das nun?</a:t>
            </a:r>
          </a:p>
          <a:p>
            <a:pPr>
              <a:lnSpc>
                <a:spcPct val="150000"/>
              </a:lnSpc>
              <a:spcAft>
                <a:spcPts val="845"/>
              </a:spcAft>
            </a:pPr>
            <a:endParaRPr lang="de-AT" dirty="0"/>
          </a:p>
          <a:p>
            <a:pPr>
              <a:lnSpc>
                <a:spcPct val="150000"/>
              </a:lnSpc>
              <a:spcAft>
                <a:spcPts val="845"/>
              </a:spcAft>
            </a:pPr>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16</a:t>
            </a:fld>
            <a:endParaRPr lang="de-AT"/>
          </a:p>
        </p:txBody>
      </p:sp>
    </p:spTree>
    <p:extLst>
      <p:ext uri="{BB962C8B-B14F-4D97-AF65-F5344CB8AC3E}">
        <p14:creationId xmlns:p14="http://schemas.microsoft.com/office/powerpoint/2010/main" val="253602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Zugehörigkeitsgefühl spielt eine </a:t>
            </a:r>
            <a:r>
              <a:rPr lang="de-AT" dirty="0" err="1"/>
              <a:t>entscheidene</a:t>
            </a:r>
            <a:r>
              <a:rPr lang="de-AT" dirty="0"/>
              <a:t> Rolle für unser Verhalten!</a:t>
            </a:r>
          </a:p>
          <a:p>
            <a:r>
              <a:rPr lang="de-AT" dirty="0"/>
              <a:t>Wie es zeigen darf, zeigt dieses Haus.</a:t>
            </a:r>
          </a:p>
          <a:p>
            <a:r>
              <a:rPr lang="de-AT" dirty="0"/>
              <a:t>Es braucht Fundament, tragende Wände und Decke und Dach</a:t>
            </a:r>
          </a:p>
          <a:p>
            <a:r>
              <a:rPr lang="de-AT" dirty="0"/>
              <a:t>Jede Person möchte sich so wie sie ist angenommen fühlen. Das ist ein Grundbedürfnis !</a:t>
            </a:r>
          </a:p>
          <a:p>
            <a:r>
              <a:rPr lang="de-AT" dirty="0"/>
              <a:t>Wenn man nicht zeigen darf, wie man wirklich ist – aus Angst abgelehnt zu werden – kann man dann entspannt seine Sache machen?</a:t>
            </a:r>
          </a:p>
          <a:p>
            <a:r>
              <a:rPr lang="de-AT" dirty="0"/>
              <a:t>Kinder sind besonders darauf angewiesen, dass ihre Eltern sie so nehmen wie sie sind und nicht so wie sie sie gerne hätten.</a:t>
            </a:r>
          </a:p>
          <a:p>
            <a:r>
              <a:rPr lang="de-AT" dirty="0"/>
              <a:t>Die zweite Säule ist das Verhalten. Kinder wollen Mittun, mitmachen, mitdenken. Wenn man mit einem Verhalten nicht einverstanden ist, dann darf man das zum Ausdruck bringen! Auf das WIE kommt es an! Bitte die A Säule stehen lassen. </a:t>
            </a:r>
          </a:p>
          <a:p>
            <a:r>
              <a:rPr lang="de-AT" dirty="0"/>
              <a:t>Ermutigung ist die Basis – das ist eine </a:t>
            </a:r>
            <a:r>
              <a:rPr lang="de-AT" dirty="0" err="1"/>
              <a:t>Grrundhaltung</a:t>
            </a:r>
            <a:r>
              <a:rPr lang="de-AT" dirty="0"/>
              <a:t>. Training – Ende nie</a:t>
            </a:r>
          </a:p>
          <a:p>
            <a:r>
              <a:rPr lang="de-AT" dirty="0"/>
              <a:t>Dann, wenn das stabil ist, dann wächst Gemeinschaftsgefühl!</a:t>
            </a:r>
          </a:p>
          <a:p>
            <a:endParaRPr lang="de-AT" dirty="0"/>
          </a:p>
          <a:p>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17</a:t>
            </a:fld>
            <a:endParaRPr lang="de-AT"/>
          </a:p>
        </p:txBody>
      </p:sp>
    </p:spTree>
    <p:extLst>
      <p:ext uri="{BB962C8B-B14F-4D97-AF65-F5344CB8AC3E}">
        <p14:creationId xmlns:p14="http://schemas.microsoft.com/office/powerpoint/2010/main" val="248158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D8FFB35-8908-49BB-9B90-DBD45BDA0723}" type="slidenum">
              <a:rPr lang="de-AT" smtClean="0"/>
              <a:t>18</a:t>
            </a:fld>
            <a:endParaRPr lang="de-AT"/>
          </a:p>
        </p:txBody>
      </p:sp>
    </p:spTree>
    <p:extLst>
      <p:ext uri="{BB962C8B-B14F-4D97-AF65-F5344CB8AC3E}">
        <p14:creationId xmlns:p14="http://schemas.microsoft.com/office/powerpoint/2010/main" val="1111618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1. Altersentsprechend …über alles mögliche. Hören sie ganz viel zu! Dementieren und Erziehen sie nicht immer! Zuhören heißt ich bin nicht bei meinen Gedanken und will meine Sichtweise loswerden. Zuhören fragt nach, versucht den andern zu verstehen…übt das mal zwei Wochen bei euren Kindern… Bsp. Streit</a:t>
            </a:r>
          </a:p>
          <a:p>
            <a:endParaRPr lang="de-AT" dirty="0"/>
          </a:p>
          <a:p>
            <a:r>
              <a:rPr lang="de-AT" dirty="0"/>
              <a:t>2. Mut braucht Angst</a:t>
            </a:r>
          </a:p>
          <a:p>
            <a:endParaRPr lang="de-AT" dirty="0"/>
          </a:p>
          <a:p>
            <a:r>
              <a:rPr lang="de-AT" dirty="0"/>
              <a:t>3. Kinder wollen weiter höher mehr…</a:t>
            </a:r>
          </a:p>
          <a:p>
            <a:endParaRPr lang="de-AT" dirty="0"/>
          </a:p>
          <a:p>
            <a:r>
              <a:rPr lang="de-AT" dirty="0"/>
              <a:t>4. Nein muss respektiert werden…</a:t>
            </a:r>
          </a:p>
          <a:p>
            <a:endParaRPr lang="de-AT" dirty="0"/>
          </a:p>
          <a:p>
            <a:r>
              <a:rPr lang="de-AT" dirty="0"/>
              <a:t>5. Das macht unsicher und ist der beste Indikator für geringen Selbstwert. </a:t>
            </a:r>
          </a:p>
          <a:p>
            <a:endParaRPr lang="de-AT" dirty="0"/>
          </a:p>
          <a:p>
            <a:r>
              <a:rPr lang="de-AT" dirty="0"/>
              <a:t>6. Wie geht es dir? Ich sehe du bist traurig…</a:t>
            </a:r>
            <a:r>
              <a:rPr lang="de-DE" b="0" i="1" dirty="0">
                <a:solidFill>
                  <a:srgbClr val="6A6B6C"/>
                </a:solidFill>
                <a:effectLst/>
                <a:latin typeface="Vollkorn"/>
              </a:rPr>
              <a:t>Empathisch sein bedeutet, mit den Augen eines anderen zu sehen, mit den Ohren eines anderen zu hören und mit dem Herzen eines anderen zu fühlen.“</a:t>
            </a:r>
            <a:br>
              <a:rPr lang="de-DE" b="0" i="1" dirty="0">
                <a:solidFill>
                  <a:srgbClr val="6A6B6C"/>
                </a:solidFill>
                <a:effectLst/>
                <a:latin typeface="Vollkorn"/>
              </a:rPr>
            </a:br>
            <a:r>
              <a:rPr lang="de-DE" b="0" i="1" dirty="0">
                <a:solidFill>
                  <a:srgbClr val="6A6B6C"/>
                </a:solidFill>
                <a:effectLst/>
                <a:latin typeface="Vollkorn"/>
              </a:rPr>
              <a:t>–</a:t>
            </a:r>
            <a:r>
              <a:rPr lang="de-DE" b="0" i="0" dirty="0">
                <a:solidFill>
                  <a:srgbClr val="6A6B6C"/>
                </a:solidFill>
                <a:effectLst/>
                <a:latin typeface="Vollkorn"/>
              </a:rPr>
              <a:t> Alfred Adler</a:t>
            </a:r>
          </a:p>
          <a:p>
            <a:r>
              <a:rPr lang="de-DE" b="0" i="0" dirty="0">
                <a:solidFill>
                  <a:srgbClr val="6A6B6C"/>
                </a:solidFill>
                <a:effectLst/>
                <a:latin typeface="Vollkorn"/>
              </a:rPr>
              <a:t>Wie tu ich wenn jemand extreme Gefühle zeigt? Auch als Erwachsener – schwäche ich es gleich ab – oder gehe ich auf den anderen ein. Ist es eben nicht ungut für mich – weil ich mich Abgrenzen kann oder leide ich extrem mit?</a:t>
            </a:r>
            <a:endParaRPr lang="de-AT" dirty="0"/>
          </a:p>
          <a:p>
            <a:endParaRPr lang="de-AT" dirty="0"/>
          </a:p>
          <a:p>
            <a:r>
              <a:rPr lang="de-AT" dirty="0"/>
              <a:t>7. Frust ist wichtig. Bitte auch wenn sie es sich leisten können – verwöhnen sie nicht. Das schadet der Psyche langfristig. Frustrationstoleranz braucht man heute mehr denn je – und das lerne ich nur, wenn ich auch Frust erleben darf. </a:t>
            </a:r>
          </a:p>
          <a:p>
            <a:endParaRPr lang="de-AT" dirty="0"/>
          </a:p>
          <a:p>
            <a:r>
              <a:rPr lang="de-AT" dirty="0"/>
              <a:t>8. Fehler – darüber haben wir geredet</a:t>
            </a:r>
          </a:p>
          <a:p>
            <a:pPr>
              <a:lnSpc>
                <a:spcPct val="150000"/>
              </a:lnSpc>
              <a:spcAft>
                <a:spcPts val="845"/>
              </a:spcAft>
            </a:pPr>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19</a:t>
            </a:fld>
            <a:endParaRPr lang="de-AT"/>
          </a:p>
        </p:txBody>
      </p:sp>
    </p:spTree>
    <p:extLst>
      <p:ext uri="{BB962C8B-B14F-4D97-AF65-F5344CB8AC3E}">
        <p14:creationId xmlns:p14="http://schemas.microsoft.com/office/powerpoint/2010/main" val="388538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Was ist mit Mut nicht gemeint? </a:t>
            </a:r>
          </a:p>
          <a:p>
            <a:r>
              <a:rPr lang="de-DE" baseline="0" dirty="0"/>
              <a:t>Wenn Menschen das Stichwort Mut hören, fällt vielen als erstes Mutprobe ein – und damit verbunden dann bestimmte Bilder wie </a:t>
            </a:r>
            <a:r>
              <a:rPr lang="de-DE" baseline="0" dirty="0" err="1"/>
              <a:t>bungee-jumping</a:t>
            </a:r>
            <a:r>
              <a:rPr lang="de-DE" baseline="0" dirty="0"/>
              <a:t> oder das Bild von einem Sprungturm und jemanden der oben steht und auf das Wasser herunterblickt.  </a:t>
            </a:r>
          </a:p>
          <a:p>
            <a:r>
              <a:rPr lang="de-DE" baseline="0" dirty="0"/>
              <a:t>Und das meine ich natürlich nicht. Bei Mutproben geht es eher darum, Tapferkeit zu beweisen (sich selber oder andern), oder es geht um so Aspekte wie Waghalsigkeit und Tollkühnheit. Diese Art von Mut kann man vielleicht eher als ichbezogen bezeichnen. </a:t>
            </a:r>
          </a:p>
          <a:p>
            <a:r>
              <a:rPr lang="de-AT" dirty="0"/>
              <a:t>Bungee braucht Mut. Vom Bungee Jumping hab ich in erster Linie selbst was. Aus welchen Gründen ich auch immer das mache…</a:t>
            </a:r>
          </a:p>
          <a:p>
            <a:r>
              <a:rPr lang="de-AT" dirty="0"/>
              <a:t>Aber sozialer Mut bedeutet Aktivität und das das, was ich tu, auch für die Gemeinschaft ist. </a:t>
            </a:r>
          </a:p>
          <a:p>
            <a:r>
              <a:rPr lang="de-AT" dirty="0"/>
              <a:t>Soziales Interesse – darum geht es. Für andere. Und für mich.  Was kann ich tun, was kann ich beitragen? Nicht: Was schaut für mich raus?</a:t>
            </a:r>
            <a:endParaRPr lang="de-DE" baseline="0" dirty="0"/>
          </a:p>
          <a:p>
            <a:endParaRPr lang="de-AT" dirty="0"/>
          </a:p>
        </p:txBody>
      </p:sp>
      <p:sp>
        <p:nvSpPr>
          <p:cNvPr id="4" name="Foliennummernplatzhalter 3"/>
          <p:cNvSpPr>
            <a:spLocks noGrp="1"/>
          </p:cNvSpPr>
          <p:nvPr>
            <p:ph type="sldNum" sz="quarter" idx="5"/>
          </p:nvPr>
        </p:nvSpPr>
        <p:spPr/>
        <p:txBody>
          <a:bodyPr/>
          <a:lstStyle/>
          <a:p>
            <a:fld id="{E2E4BC89-FD47-4076-89F8-A301AA6DA7E6}" type="slidenum">
              <a:rPr lang="de-AT" smtClean="0"/>
              <a:t>2</a:t>
            </a:fld>
            <a:endParaRPr lang="de-AT"/>
          </a:p>
        </p:txBody>
      </p:sp>
    </p:spTree>
    <p:extLst>
      <p:ext uri="{BB962C8B-B14F-4D97-AF65-F5344CB8AC3E}">
        <p14:creationId xmlns:p14="http://schemas.microsoft.com/office/powerpoint/2010/main" val="2933893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Zu erkennen wie bin ich, wie wirkt mein Tun, meine Handlungen auf andere? Wie sind meine Glaubenssätze? (Das Leben ist?......)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Das ist sehr wichtig für eine gute Selbstreflexion.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Sich selber erziehen beinhaltet ein bewusst sein von den eigenen Überzeugungen, ein hinterfragen und gegebenenfalls verändern dieser Überzeugungen.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Wenn ich meine, dass mein Kind unter der Brücke landen wird und keinen tollen Job haben wird später - wenn es keine guten Noten hat und die Schule nicht wichtig nimmt -  ist das keine generelle Wahrheit. Da muss man seine Sorgen und die Überzeugung dieser Gedanken prüfen – bei sich selber.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Bildung ist schon wichtig – aber Lebenskompetenzen erlernen auch (vielleicht mehr – oder zumindest genauso)</a:t>
            </a:r>
          </a:p>
          <a:p>
            <a:endParaRPr lang="de-AT" dirty="0"/>
          </a:p>
        </p:txBody>
      </p:sp>
      <p:sp>
        <p:nvSpPr>
          <p:cNvPr id="4" name="Foliennummernplatzhalter 3"/>
          <p:cNvSpPr>
            <a:spLocks noGrp="1"/>
          </p:cNvSpPr>
          <p:nvPr>
            <p:ph type="sldNum" sz="quarter" idx="5"/>
          </p:nvPr>
        </p:nvSpPr>
        <p:spPr/>
        <p:txBody>
          <a:bodyPr/>
          <a:lstStyle/>
          <a:p>
            <a:fld id="{E2E4BC89-FD47-4076-89F8-A301AA6DA7E6}" type="slidenum">
              <a:rPr lang="de-AT" smtClean="0"/>
              <a:t>20</a:t>
            </a:fld>
            <a:endParaRPr lang="de-AT"/>
          </a:p>
        </p:txBody>
      </p:sp>
    </p:spTree>
    <p:extLst>
      <p:ext uri="{BB962C8B-B14F-4D97-AF65-F5344CB8AC3E}">
        <p14:creationId xmlns:p14="http://schemas.microsoft.com/office/powerpoint/2010/main" val="1418217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Was bedeutet aber Fehlverhalten nun?</a:t>
            </a:r>
          </a:p>
          <a:p>
            <a:r>
              <a:rPr lang="de-AT" dirty="0"/>
              <a:t>Hier sehen sie Entmutigungsstufen von AMS bis Rache!</a:t>
            </a:r>
          </a:p>
          <a:p>
            <a:r>
              <a:rPr lang="de-AT" dirty="0"/>
              <a:t>Rudolf </a:t>
            </a:r>
            <a:r>
              <a:rPr lang="de-AT" dirty="0" err="1"/>
              <a:t>Dreikurs</a:t>
            </a:r>
            <a:r>
              <a:rPr lang="de-AT" dirty="0"/>
              <a:t> Schüler von Alfred Adler sagte – das Kinder damit ein Signal setzen – dass es Ihnen nicht gut geht – das etwas fehlt. Etwas nicht passt. Und man nennt es Nahziel – weil ich so ganz nah an meinem Ziel bin </a:t>
            </a:r>
          </a:p>
          <a:p>
            <a:endParaRPr lang="de-AT" dirty="0"/>
          </a:p>
          <a:p>
            <a:r>
              <a:rPr lang="de-AT" dirty="0"/>
              <a:t>Notlösungen sind deswegen so intensiv, weil das Bedürfnis eines ist das immer stimmt und man sich immer irgendwie befriedigt. </a:t>
            </a:r>
          </a:p>
          <a:p>
            <a:r>
              <a:rPr lang="de-AT" dirty="0"/>
              <a:t>Die Theorie der Nahziele macht kindliches Fehlverhalten verständlich.</a:t>
            </a:r>
          </a:p>
          <a:p>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21</a:t>
            </a:fld>
            <a:endParaRPr lang="de-AT"/>
          </a:p>
        </p:txBody>
      </p:sp>
    </p:spTree>
    <p:extLst>
      <p:ext uri="{BB962C8B-B14F-4D97-AF65-F5344CB8AC3E}">
        <p14:creationId xmlns:p14="http://schemas.microsoft.com/office/powerpoint/2010/main" val="2481149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D8FFB35-8908-49BB-9B90-DBD45BDA0723}" type="slidenum">
              <a:rPr lang="de-AT" smtClean="0"/>
              <a:t>22</a:t>
            </a:fld>
            <a:endParaRPr lang="de-AT"/>
          </a:p>
        </p:txBody>
      </p:sp>
    </p:spTree>
    <p:extLst>
      <p:ext uri="{BB962C8B-B14F-4D97-AF65-F5344CB8AC3E}">
        <p14:creationId xmlns:p14="http://schemas.microsoft.com/office/powerpoint/2010/main" val="127749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D8FFB35-8908-49BB-9B90-DBD45BDA0723}" type="slidenum">
              <a:rPr lang="de-AT" smtClean="0"/>
              <a:t>23</a:t>
            </a:fld>
            <a:endParaRPr lang="de-AT"/>
          </a:p>
        </p:txBody>
      </p:sp>
    </p:spTree>
    <p:extLst>
      <p:ext uri="{BB962C8B-B14F-4D97-AF65-F5344CB8AC3E}">
        <p14:creationId xmlns:p14="http://schemas.microsoft.com/office/powerpoint/2010/main" val="199231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24</a:t>
            </a:fld>
            <a:endParaRPr lang="de-AT"/>
          </a:p>
        </p:txBody>
      </p:sp>
    </p:spTree>
    <p:extLst>
      <p:ext uri="{BB962C8B-B14F-4D97-AF65-F5344CB8AC3E}">
        <p14:creationId xmlns:p14="http://schemas.microsoft.com/office/powerpoint/2010/main" val="29685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25</a:t>
            </a:fld>
            <a:endParaRPr lang="de-AT"/>
          </a:p>
        </p:txBody>
      </p:sp>
    </p:spTree>
    <p:extLst>
      <p:ext uri="{BB962C8B-B14F-4D97-AF65-F5344CB8AC3E}">
        <p14:creationId xmlns:p14="http://schemas.microsoft.com/office/powerpoint/2010/main" val="1688165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D8FFB35-8908-49BB-9B90-DBD45BDA0723}" type="slidenum">
              <a:rPr lang="de-AT" smtClean="0"/>
              <a:t>26</a:t>
            </a:fld>
            <a:endParaRPr lang="de-AT"/>
          </a:p>
        </p:txBody>
      </p:sp>
    </p:spTree>
    <p:extLst>
      <p:ext uri="{BB962C8B-B14F-4D97-AF65-F5344CB8AC3E}">
        <p14:creationId xmlns:p14="http://schemas.microsoft.com/office/powerpoint/2010/main" val="2122786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27</a:t>
            </a:fld>
            <a:endParaRPr lang="de-AT"/>
          </a:p>
        </p:txBody>
      </p:sp>
    </p:spTree>
    <p:extLst>
      <p:ext uri="{BB962C8B-B14F-4D97-AF65-F5344CB8AC3E}">
        <p14:creationId xmlns:p14="http://schemas.microsoft.com/office/powerpoint/2010/main" val="37404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80000"/>
              </a:lnSpc>
            </a:pPr>
            <a:r>
              <a:rPr lang="de-AT" sz="1200" dirty="0">
                <a:solidFill>
                  <a:schemeClr val="bg1">
                    <a:lumMod val="50000"/>
                  </a:schemeClr>
                </a:solidFill>
              </a:rPr>
              <a:t>Wohin soll die Reise gehen?</a:t>
            </a:r>
          </a:p>
          <a:p>
            <a:pPr>
              <a:lnSpc>
                <a:spcPct val="80000"/>
              </a:lnSpc>
            </a:pPr>
            <a:r>
              <a:rPr lang="de-AT" sz="1200" dirty="0">
                <a:solidFill>
                  <a:schemeClr val="bg1">
                    <a:lumMod val="50000"/>
                  </a:schemeClr>
                </a:solidFill>
              </a:rPr>
              <a:t>Was soll ein Kind / Ihr/euer Kind lernen?</a:t>
            </a:r>
          </a:p>
          <a:p>
            <a:endParaRPr lang="de-AT" dirty="0"/>
          </a:p>
        </p:txBody>
      </p:sp>
      <p:sp>
        <p:nvSpPr>
          <p:cNvPr id="4" name="Foliennummernplatzhalter 3"/>
          <p:cNvSpPr>
            <a:spLocks noGrp="1"/>
          </p:cNvSpPr>
          <p:nvPr>
            <p:ph type="sldNum" sz="quarter" idx="5"/>
          </p:nvPr>
        </p:nvSpPr>
        <p:spPr/>
        <p:txBody>
          <a:bodyPr/>
          <a:lstStyle/>
          <a:p>
            <a:fld id="{E2E4BC89-FD47-4076-89F8-A301AA6DA7E6}" type="slidenum">
              <a:rPr lang="de-AT" smtClean="0"/>
              <a:t>3</a:t>
            </a:fld>
            <a:endParaRPr lang="de-AT"/>
          </a:p>
        </p:txBody>
      </p:sp>
    </p:spTree>
    <p:extLst>
      <p:ext uri="{BB962C8B-B14F-4D97-AF65-F5344CB8AC3E}">
        <p14:creationId xmlns:p14="http://schemas.microsoft.com/office/powerpoint/2010/main" val="75424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 Kompass zeigt die Richtung an! Allerdings muss ich das Ziel vorher kennen. </a:t>
            </a:r>
          </a:p>
          <a:p>
            <a:endParaRPr lang="de-AT" dirty="0"/>
          </a:p>
          <a:p>
            <a:r>
              <a:rPr lang="de-AT" dirty="0"/>
              <a:t>Wohin soll die Reise gehen? Gute Bildung! Das meinen Politiker – das braucht es. </a:t>
            </a:r>
          </a:p>
          <a:p>
            <a:r>
              <a:rPr lang="de-AT" dirty="0"/>
              <a:t>Wissen, fachliche Qualifikation das ist oft Thema. Aber wir wissen  - sozial und emotional müssen wir mehr ausgebildet werden. </a:t>
            </a:r>
          </a:p>
          <a:p>
            <a:endParaRPr lang="de-AT" dirty="0"/>
          </a:p>
          <a:p>
            <a:pPr>
              <a:lnSpc>
                <a:spcPct val="107000"/>
              </a:lnSpc>
              <a:spcAft>
                <a:spcPts val="800"/>
              </a:spcAft>
            </a:pPr>
            <a:r>
              <a:rPr lang="de-AT" sz="1800" kern="100" dirty="0">
                <a:effectLst/>
                <a:latin typeface="Calibri" panose="020F0502020204030204" pitchFamily="34" charset="0"/>
                <a:ea typeface="Calibri" panose="020F0502020204030204" pitchFamily="34" charset="0"/>
                <a:cs typeface="Times New Roman" panose="02020603050405020304" pitchFamily="18" charset="0"/>
              </a:rPr>
              <a:t>Zusätzlich brauche ich noch </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Selbstwahrnehmung, Einfühlungsvermögen, Kommunikation, Selbstbehauptung, Standfestigkeit, Umgang mit negativen Emotionen bei sich und anderen, kreatives Denken, Problemlösen.</a:t>
            </a:r>
          </a:p>
          <a:p>
            <a:endParaRPr lang="de-AT" dirty="0"/>
          </a:p>
          <a:p>
            <a:r>
              <a:rPr lang="de-AT" dirty="0"/>
              <a:t>Ziel ist also auch Lebenskompetenz zu erwerben. Denn damit kann man mit Mitmenschen angemessen umgehen, ebenso mit Problemen und Stresssituationen. Das ist eine wichtig  Kompetenz. </a:t>
            </a:r>
          </a:p>
          <a:p>
            <a:r>
              <a:rPr lang="de-AT" dirty="0"/>
              <a:t>Selbstwahrnehmung, Einfühlungsvermögen, Kommunikation, Selbstbehauptung, Standfestigkeit, Umgang mit negativen Emotionen bei sich und anderen, kreatives Denken, Problemlösen.</a:t>
            </a:r>
          </a:p>
          <a:p>
            <a:r>
              <a:rPr lang="de-AT" dirty="0"/>
              <a:t>Das entsteht nicht von allein. Wie können wir unsere Kinder gut ausrüsten, damit sie fit sind für das Leben, das sie in 15-20 Jahren führen werden. </a:t>
            </a:r>
          </a:p>
          <a:p>
            <a:endParaRPr lang="de-AT" dirty="0"/>
          </a:p>
          <a:p>
            <a:r>
              <a:rPr lang="de-AT" dirty="0"/>
              <a:t>Und was tu ich jeden Tag dafür die Lebenskompetenzen von Kindern zu fördern?</a:t>
            </a:r>
          </a:p>
          <a:p>
            <a:r>
              <a:rPr lang="de-AT" dirty="0"/>
              <a:t>Ermutigende Erziehung hilft dabei. </a:t>
            </a:r>
          </a:p>
        </p:txBody>
      </p:sp>
      <p:sp>
        <p:nvSpPr>
          <p:cNvPr id="4" name="Foliennummernplatzhalter 3"/>
          <p:cNvSpPr>
            <a:spLocks noGrp="1"/>
          </p:cNvSpPr>
          <p:nvPr>
            <p:ph type="sldNum" sz="quarter" idx="5"/>
          </p:nvPr>
        </p:nvSpPr>
        <p:spPr/>
        <p:txBody>
          <a:bodyPr/>
          <a:lstStyle/>
          <a:p>
            <a:fld id="{2D071A52-2A0D-498B-8978-4829E85D6A92}" type="slidenum">
              <a:rPr lang="de-AT" smtClean="0"/>
              <a:t>4</a:t>
            </a:fld>
            <a:endParaRPr lang="de-AT"/>
          </a:p>
        </p:txBody>
      </p:sp>
    </p:spTree>
    <p:extLst>
      <p:ext uri="{BB962C8B-B14F-4D97-AF65-F5344CB8AC3E}">
        <p14:creationId xmlns:p14="http://schemas.microsoft.com/office/powerpoint/2010/main" val="334855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Viel! Was war früher wichtig, was heute… und was schwingt über Generationen noch mit?</a:t>
            </a:r>
          </a:p>
          <a:p>
            <a:r>
              <a:rPr lang="de-AT" dirty="0"/>
              <a:t>Was war damals eine Überzeugung, was ist heute gar nicht mehr tragbar. </a:t>
            </a:r>
          </a:p>
          <a:p>
            <a:r>
              <a:rPr lang="de-AT" dirty="0"/>
              <a:t>Autoritäre Methoden mit Belohnung und Strafe haben ausgedient. Und ich denke sie haben auch damals nur funktioniert weil die Kinder Angst hatten. Friede durch Angst ist nicht erstrebenswert  - und macht krank. Man kann dabei nicht sein Potential entfalten. Heute wissen wir über die Entwicklung viel mehr. </a:t>
            </a:r>
          </a:p>
          <a:p>
            <a:endParaRPr lang="de-AT" dirty="0"/>
          </a:p>
          <a:p>
            <a:r>
              <a:rPr lang="de-AT" dirty="0"/>
              <a:t>Die eigene Kindheit, der eigene Lebensstil (wie ich denke, mich verhalte, wie ich bin als Mama und Papa und als Paar, das beeinflusst Kinder)</a:t>
            </a:r>
          </a:p>
          <a:p>
            <a:r>
              <a:rPr lang="de-AT" dirty="0"/>
              <a:t>Erziehung verläuft immer Parallel zur Entwicklung der Eltern. </a:t>
            </a:r>
          </a:p>
          <a:p>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fld id="{1A559CC5-54E1-4F6A-A287-C3A8D784B01A}" type="slidenum">
              <a:rPr lang="de-AT" smtClean="0"/>
              <a:t>5</a:t>
            </a:fld>
            <a:endParaRPr lang="de-AT"/>
          </a:p>
        </p:txBody>
      </p:sp>
    </p:spTree>
    <p:extLst>
      <p:ext uri="{BB962C8B-B14F-4D97-AF65-F5344CB8AC3E}">
        <p14:creationId xmlns:p14="http://schemas.microsoft.com/office/powerpoint/2010/main" val="10515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Und liebe Eltern – ob wir das hören wollen oder nicht - Die eigene Kindheit, der eigene Lebensstil (wie ich denke, mich verhalte, wie ich bin als Mama und Papa und als Paar, das beeinflusst Kinder)</a:t>
            </a:r>
          </a:p>
          <a:p>
            <a:r>
              <a:rPr lang="de-AT" dirty="0"/>
              <a:t>Erziehung verläuft immer Parallel zur Entwicklung der Eltern. </a:t>
            </a:r>
          </a:p>
          <a:p>
            <a:endParaRPr lang="de-AT" dirty="0"/>
          </a:p>
          <a:p>
            <a:endParaRPr lang="de-AT" dirty="0"/>
          </a:p>
        </p:txBody>
      </p:sp>
      <p:sp>
        <p:nvSpPr>
          <p:cNvPr id="4" name="Foliennummernplatzhalter 3"/>
          <p:cNvSpPr>
            <a:spLocks noGrp="1"/>
          </p:cNvSpPr>
          <p:nvPr>
            <p:ph type="sldNum" sz="quarter" idx="5"/>
          </p:nvPr>
        </p:nvSpPr>
        <p:spPr/>
        <p:txBody>
          <a:bodyPr/>
          <a:lstStyle/>
          <a:p>
            <a:fld id="{DD8FFB35-8908-49BB-9B90-DBD45BDA0723}" type="slidenum">
              <a:rPr lang="de-AT" smtClean="0"/>
              <a:t>6</a:t>
            </a:fld>
            <a:endParaRPr lang="de-AT"/>
          </a:p>
        </p:txBody>
      </p:sp>
    </p:spTree>
    <p:extLst>
      <p:ext uri="{BB962C8B-B14F-4D97-AF65-F5344CB8AC3E}">
        <p14:creationId xmlns:p14="http://schemas.microsoft.com/office/powerpoint/2010/main" val="211928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Gesundheits-Krankheitskontinuum</a:t>
            </a:r>
          </a:p>
          <a:p>
            <a:endParaRPr lang="de-DE" dirty="0"/>
          </a:p>
          <a:p>
            <a:r>
              <a:rPr lang="de-DE" dirty="0"/>
              <a:t>Aaron Antonovsky war ein israelisch-amerikanischer Soziologe und Professor der Soziologie. Er wird als der „Vater der Salutogenese“, eine Gesundheit definierenden Konzepts, betrachtet. </a:t>
            </a:r>
            <a:r>
              <a:rPr lang="de-DE" b="1" dirty="0"/>
              <a:t>Salutogenese</a:t>
            </a:r>
            <a:r>
              <a:rPr lang="de-DE" dirty="0"/>
              <a:t> ist ein wissenschaftliches </a:t>
            </a:r>
            <a:r>
              <a:rPr lang="de-DE" b="1" dirty="0"/>
              <a:t>Modell</a:t>
            </a:r>
            <a:r>
              <a:rPr lang="de-DE" dirty="0"/>
              <a:t>, das die Entstehung und Erhaltung von Gesundheit untersucht. </a:t>
            </a:r>
          </a:p>
          <a:p>
            <a:endParaRPr lang="de-DE" dirty="0"/>
          </a:p>
          <a:p>
            <a:r>
              <a:rPr lang="de-DE" dirty="0"/>
              <a:t>Er hat sich auch mit Stressoren beschäftigt! </a:t>
            </a:r>
          </a:p>
          <a:p>
            <a:r>
              <a:rPr lang="de-DE" b="1" dirty="0"/>
              <a:t>Stressoren</a:t>
            </a:r>
            <a:r>
              <a:rPr lang="de-DE" dirty="0"/>
              <a:t> sind im Verständnis von Antonovsky "eine von innen oder außen kommende Anforderung an den Organismus, die sein Gleichgewicht stört und die zur Wiederherstellung des Gleichgewichts eine nicht-automatische und nicht unmittelbar verfügbare, energieverbrauchende Handlung erfordert".</a:t>
            </a:r>
          </a:p>
          <a:p>
            <a:r>
              <a:rPr lang="de-DE" dirty="0"/>
              <a:t>Das kriegt man auch nicht automatisch in die Wiege gelegt. Das muss man lernen!</a:t>
            </a:r>
          </a:p>
        </p:txBody>
      </p:sp>
      <p:sp>
        <p:nvSpPr>
          <p:cNvPr id="4" name="Foliennummernplatzhalter 3"/>
          <p:cNvSpPr>
            <a:spLocks noGrp="1"/>
          </p:cNvSpPr>
          <p:nvPr>
            <p:ph type="sldNum" sz="quarter" idx="10"/>
          </p:nvPr>
        </p:nvSpPr>
        <p:spPr/>
        <p:txBody>
          <a:bodyPr/>
          <a:lstStyle/>
          <a:p>
            <a:fld id="{2EF0C370-E6F8-4354-BD2E-0F5B8B524AE7}" type="slidenum">
              <a:rPr lang="de-DE" smtClean="0"/>
              <a:t>7</a:t>
            </a:fld>
            <a:endParaRPr lang="de-DE"/>
          </a:p>
        </p:txBody>
      </p:sp>
    </p:spTree>
    <p:extLst>
      <p:ext uri="{BB962C8B-B14F-4D97-AF65-F5344CB8AC3E}">
        <p14:creationId xmlns:p14="http://schemas.microsoft.com/office/powerpoint/2010/main" val="305030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Ziel ist….</a:t>
            </a:r>
          </a:p>
          <a:p>
            <a:r>
              <a:rPr lang="de-AT" dirty="0"/>
              <a:t>Und das hat ganz viel mit Mut machen und Ermutigung zu tun. Jede Krise ist eine Chance! Negativer Beigeschmack nehmen! Nur in der Krise gibt es Entwicklung. Und mit Stress und ´Herausforderung umgehen kann man lernen. Ich kann auch als Erwachsender noch meine Schwimmkompetenzen verbessern. </a:t>
            </a:r>
          </a:p>
        </p:txBody>
      </p:sp>
      <p:sp>
        <p:nvSpPr>
          <p:cNvPr id="4" name="Foliennummernplatzhalter 3"/>
          <p:cNvSpPr>
            <a:spLocks noGrp="1"/>
          </p:cNvSpPr>
          <p:nvPr>
            <p:ph type="sldNum" sz="quarter" idx="5"/>
          </p:nvPr>
        </p:nvSpPr>
        <p:spPr/>
        <p:txBody>
          <a:bodyPr/>
          <a:lstStyle/>
          <a:p>
            <a:fld id="{E2E4BC89-FD47-4076-89F8-A301AA6DA7E6}" type="slidenum">
              <a:rPr lang="de-AT" smtClean="0"/>
              <a:t>8</a:t>
            </a:fld>
            <a:endParaRPr lang="de-AT"/>
          </a:p>
        </p:txBody>
      </p:sp>
    </p:spTree>
    <p:extLst>
      <p:ext uri="{BB962C8B-B14F-4D97-AF65-F5344CB8AC3E}">
        <p14:creationId xmlns:p14="http://schemas.microsoft.com/office/powerpoint/2010/main" val="62103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Kritik passiert aber viel zu viel. </a:t>
            </a:r>
          </a:p>
          <a:p>
            <a:r>
              <a:rPr lang="de-AT" dirty="0"/>
              <a:t>Ich meine nicht dass man nichts mehr sagen darf. </a:t>
            </a:r>
          </a:p>
          <a:p>
            <a:r>
              <a:rPr lang="de-AT" dirty="0"/>
              <a:t>Aber auf das WIE kommt es an und ob das Kind auch in der Lage ist mich  verstehen zu wollen und zu können. </a:t>
            </a:r>
          </a:p>
          <a:p>
            <a:r>
              <a:rPr lang="de-AT" dirty="0"/>
              <a:t>Dazu braucht es Beziehung und meine Haltung von  - Ich weiß das du das kannst. </a:t>
            </a:r>
          </a:p>
        </p:txBody>
      </p:sp>
      <p:sp>
        <p:nvSpPr>
          <p:cNvPr id="4" name="Foliennummernplatzhalter 3"/>
          <p:cNvSpPr>
            <a:spLocks noGrp="1"/>
          </p:cNvSpPr>
          <p:nvPr>
            <p:ph type="sldNum" sz="quarter" idx="5"/>
          </p:nvPr>
        </p:nvSpPr>
        <p:spPr/>
        <p:txBody>
          <a:bodyPr/>
          <a:lstStyle/>
          <a:p>
            <a:fld id="{550D35E1-B401-465E-A0A7-39045729A30A}" type="slidenum">
              <a:rPr lang="de-AT" smtClean="0"/>
              <a:t>9</a:t>
            </a:fld>
            <a:endParaRPr lang="de-AT"/>
          </a:p>
        </p:txBody>
      </p:sp>
    </p:spTree>
    <p:extLst>
      <p:ext uri="{BB962C8B-B14F-4D97-AF65-F5344CB8AC3E}">
        <p14:creationId xmlns:p14="http://schemas.microsoft.com/office/powerpoint/2010/main" val="319385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e-DE"/>
              <a:t>Mastertitelformat bearbeiten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FCBC063-684E-4F80-BF05-7FE39A7ACDC6}"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393199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85DA126-3003-45E6-B5F8-EE6C13279844}"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9489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F4FBBA7-2E66-470A-9DBF-046C62D23DFB}"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176490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716DF05-59E1-423E-9C93-C0D84F7AA8F0}"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119221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e-DE"/>
              <a:t>Mastertitelformat bearbeiten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B3DDC6A-7445-4484-B88D-12EF7D0F75BB}"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121115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619B95C7-475A-45A4-97A2-90B8D0C3B471}" type="datetime1">
              <a:rPr lang="en-US" smtClean="0"/>
              <a:t>1/21/2025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8007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583436" y="3143250"/>
            <a:ext cx="4270248" cy="25967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Date Placeholder 6"/>
          <p:cNvSpPr>
            <a:spLocks noGrp="1"/>
          </p:cNvSpPr>
          <p:nvPr>
            <p:ph type="dt" sz="half" idx="10"/>
          </p:nvPr>
        </p:nvSpPr>
        <p:spPr/>
        <p:txBody>
          <a:bodyPr/>
          <a:lstStyle/>
          <a:p>
            <a:fld id="{7D3ADA5A-1501-4111-B7CC-92C37E5F4495}"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‹Nr.›</a:t>
            </a:fld>
            <a:endParaRPr lang="en-US" dirty="0"/>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58138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5CF0444-1668-4F06-9633-90257D12A37E}"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56905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F40E3-983F-49F4-8BC6-AAAEA20C241D}"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270820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e-DE"/>
              <a:t>Mastertitelformat bearbeiten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Date Placeholder 8"/>
          <p:cNvSpPr>
            <a:spLocks noGrp="1"/>
          </p:cNvSpPr>
          <p:nvPr>
            <p:ph type="dt" sz="half" idx="10"/>
          </p:nvPr>
        </p:nvSpPr>
        <p:spPr/>
        <p:txBody>
          <a:bodyPr/>
          <a:lstStyle/>
          <a:p>
            <a:fld id="{D7120E5E-6A7D-4A90-863D-EC14F43F511C}" type="datetime1">
              <a:rPr lang="en-US" smtClean="0"/>
              <a:t>1/21/2025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72338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DEBEEC8-DDCE-4123-825F-3B6496949C3D}" type="datetime1">
              <a:rPr lang="en-US" smtClean="0"/>
              <a:t>1/21/2025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‹Nr.›</a:t>
            </a:fld>
            <a:endParaRPr lang="en-US" dirty="0"/>
          </a:p>
        </p:txBody>
      </p:sp>
    </p:spTree>
    <p:extLst>
      <p:ext uri="{BB962C8B-B14F-4D97-AF65-F5344CB8AC3E}">
        <p14:creationId xmlns:p14="http://schemas.microsoft.com/office/powerpoint/2010/main" val="364492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3499E0E-487A-47DA-8F67-064BC6CA2B89}" type="datetime1">
              <a:rPr lang="en-US" smtClean="0"/>
              <a:t>1/21/2025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31384888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FB3AEF9-4C8D-8CD7-C33A-5198D44DB9A4}"/>
              </a:ext>
            </a:extLst>
          </p:cNvPr>
          <p:cNvPicPr>
            <a:picLocks noChangeAspect="1"/>
          </p:cNvPicPr>
          <p:nvPr/>
        </p:nvPicPr>
        <p:blipFill>
          <a:blip r:embed="rId3"/>
          <a:stretch>
            <a:fillRect/>
          </a:stretch>
        </p:blipFill>
        <p:spPr>
          <a:xfrm>
            <a:off x="738885" y="992091"/>
            <a:ext cx="6815075" cy="4582550"/>
          </a:xfrm>
          <a:prstGeom prst="rect">
            <a:avLst/>
          </a:prstGeom>
        </p:spPr>
      </p:pic>
      <p:sp>
        <p:nvSpPr>
          <p:cNvPr id="2" name="Titel 1">
            <a:extLst>
              <a:ext uri="{FF2B5EF4-FFF2-40B4-BE49-F238E27FC236}">
                <a16:creationId xmlns:a16="http://schemas.microsoft.com/office/drawing/2014/main" id="{9047A394-F37E-4243-8892-7BD4909E3E41}"/>
              </a:ext>
            </a:extLst>
          </p:cNvPr>
          <p:cNvSpPr>
            <a:spLocks noGrp="1"/>
          </p:cNvSpPr>
          <p:nvPr>
            <p:ph type="ctrTitle"/>
          </p:nvPr>
        </p:nvSpPr>
        <p:spPr>
          <a:xfrm>
            <a:off x="7635240" y="2440506"/>
            <a:ext cx="2636520" cy="1685720"/>
          </a:xfrm>
        </p:spPr>
        <p:txBody>
          <a:bodyPr>
            <a:noAutofit/>
          </a:bodyPr>
          <a:lstStyle/>
          <a:p>
            <a:pPr marL="0" indent="0" algn="l">
              <a:lnSpc>
                <a:spcPct val="150000"/>
              </a:lnSpc>
            </a:pPr>
            <a:br>
              <a:rPr lang="de-DE" sz="3200" b="1" dirty="0">
                <a:solidFill>
                  <a:schemeClr val="tx1"/>
                </a:solidFill>
                <a:latin typeface="Century Gothic" panose="020B0502020202020204" pitchFamily="34" charset="0"/>
              </a:rPr>
            </a:br>
            <a:br>
              <a:rPr lang="de-DE" sz="3200" b="1" dirty="0">
                <a:solidFill>
                  <a:schemeClr val="bg1">
                    <a:lumMod val="50000"/>
                  </a:schemeClr>
                </a:solidFill>
                <a:latin typeface="Century Gothic" panose="020B0502020202020204" pitchFamily="34" charset="0"/>
              </a:rPr>
            </a:br>
            <a:endParaRPr lang="de-AT" sz="3600" dirty="0"/>
          </a:p>
        </p:txBody>
      </p:sp>
      <p:sp>
        <p:nvSpPr>
          <p:cNvPr id="3" name="Untertitel 2">
            <a:extLst>
              <a:ext uri="{FF2B5EF4-FFF2-40B4-BE49-F238E27FC236}">
                <a16:creationId xmlns:a16="http://schemas.microsoft.com/office/drawing/2014/main" id="{96D9103C-8299-4CD0-8379-3B5B333B3DAE}"/>
              </a:ext>
            </a:extLst>
          </p:cNvPr>
          <p:cNvSpPr>
            <a:spLocks noGrp="1"/>
          </p:cNvSpPr>
          <p:nvPr>
            <p:ph type="subTitle" idx="1"/>
          </p:nvPr>
        </p:nvSpPr>
        <p:spPr>
          <a:xfrm>
            <a:off x="738885" y="4310822"/>
            <a:ext cx="6979920" cy="1184875"/>
          </a:xfrm>
        </p:spPr>
        <p:txBody>
          <a:bodyPr>
            <a:normAutofit/>
          </a:bodyPr>
          <a:lstStyle/>
          <a:p>
            <a:pPr algn="l"/>
            <a:endParaRPr lang="de-DE" sz="1000" b="1" dirty="0">
              <a:solidFill>
                <a:schemeClr val="bg2">
                  <a:lumMod val="50000"/>
                </a:schemeClr>
              </a:solidFill>
              <a:highlight>
                <a:srgbClr val="C0C0C0"/>
              </a:highlight>
              <a:latin typeface="Century Gothic" panose="020B0502020202020204" pitchFamily="34" charset="0"/>
            </a:endParaRPr>
          </a:p>
          <a:p>
            <a:pPr algn="l">
              <a:lnSpc>
                <a:spcPct val="150000"/>
              </a:lnSpc>
              <a:spcBef>
                <a:spcPts val="0"/>
              </a:spcBef>
            </a:pPr>
            <a:r>
              <a:rPr lang="de-AT" sz="1800" cap="all" spc="200" dirty="0">
                <a:solidFill>
                  <a:srgbClr val="262626"/>
                </a:solidFill>
                <a:highlight>
                  <a:srgbClr val="C0C0C0"/>
                </a:highlight>
                <a:latin typeface="+mj-lt"/>
                <a:ea typeface="+mj-ea"/>
                <a:cs typeface="+mj-cs"/>
              </a:rPr>
              <a:t>Ein Kind braucht Ermutigung </a:t>
            </a:r>
          </a:p>
          <a:p>
            <a:pPr algn="l">
              <a:lnSpc>
                <a:spcPct val="150000"/>
              </a:lnSpc>
              <a:spcBef>
                <a:spcPts val="0"/>
              </a:spcBef>
            </a:pPr>
            <a:r>
              <a:rPr lang="de-AT" sz="1800" cap="all" spc="200" dirty="0">
                <a:solidFill>
                  <a:srgbClr val="262626"/>
                </a:solidFill>
                <a:highlight>
                  <a:srgbClr val="C0C0C0"/>
                </a:highlight>
                <a:latin typeface="+mj-lt"/>
                <a:ea typeface="+mj-ea"/>
                <a:cs typeface="+mj-cs"/>
              </a:rPr>
              <a:t>wie eine Pflanze Wasser!</a:t>
            </a:r>
          </a:p>
        </p:txBody>
      </p:sp>
      <p:sp>
        <p:nvSpPr>
          <p:cNvPr id="5" name="Rechteck 4">
            <a:extLst>
              <a:ext uri="{FF2B5EF4-FFF2-40B4-BE49-F238E27FC236}">
                <a16:creationId xmlns:a16="http://schemas.microsoft.com/office/drawing/2014/main" id="{0E573703-BACE-41FD-B319-7B396044491C}"/>
              </a:ext>
            </a:extLst>
          </p:cNvPr>
          <p:cNvSpPr/>
          <p:nvPr/>
        </p:nvSpPr>
        <p:spPr>
          <a:xfrm>
            <a:off x="5641340" y="1209428"/>
            <a:ext cx="6624320" cy="4154984"/>
          </a:xfrm>
          <a:prstGeom prst="rect">
            <a:avLst/>
          </a:prstGeom>
          <a:noFill/>
        </p:spPr>
        <p:txBody>
          <a:bodyPr wrap="square" lIns="91440" tIns="45720" rIns="91440" bIns="45720">
            <a:spAutoFit/>
          </a:bodyPr>
          <a:lstStyle/>
          <a:p>
            <a:pPr algn="ctr"/>
            <a:r>
              <a:rPr lang="de-AT" sz="8800" b="1" spc="50" dirty="0">
                <a:ln w="0"/>
                <a:solidFill>
                  <a:schemeClr val="bg2"/>
                </a:solidFill>
                <a:effectLst>
                  <a:innerShdw blurRad="63500" dist="50800" dir="13500000">
                    <a:srgbClr val="000000">
                      <a:alpha val="50000"/>
                    </a:srgbClr>
                  </a:innerShdw>
                </a:effectLst>
              </a:rPr>
              <a:t>Kindern MUT machen </a:t>
            </a:r>
            <a:endParaRPr lang="de-AT" sz="8800" b="1" cap="none" spc="50" dirty="0">
              <a:ln w="0"/>
              <a:solidFill>
                <a:schemeClr val="bg2"/>
              </a:solidFill>
              <a:effectLst>
                <a:innerShdw blurRad="63500" dist="50800" dir="13500000">
                  <a:srgbClr val="000000">
                    <a:alpha val="50000"/>
                  </a:srgbClr>
                </a:innerShdw>
              </a:effectLst>
            </a:endParaRPr>
          </a:p>
        </p:txBody>
      </p:sp>
      <p:sp>
        <p:nvSpPr>
          <p:cNvPr id="11" name="Untertitel 2">
            <a:extLst>
              <a:ext uri="{FF2B5EF4-FFF2-40B4-BE49-F238E27FC236}">
                <a16:creationId xmlns:a16="http://schemas.microsoft.com/office/drawing/2014/main" id="{22697CE0-00CC-F09D-46DE-2C436D26D0BB}"/>
              </a:ext>
            </a:extLst>
          </p:cNvPr>
          <p:cNvSpPr txBox="1">
            <a:spLocks/>
          </p:cNvSpPr>
          <p:nvPr/>
        </p:nvSpPr>
        <p:spPr>
          <a:xfrm>
            <a:off x="738885" y="5623535"/>
            <a:ext cx="10533635" cy="1184875"/>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endParaRPr lang="de-DE" sz="900" b="1" dirty="0">
              <a:solidFill>
                <a:schemeClr val="bg2">
                  <a:lumMod val="50000"/>
                </a:schemeClr>
              </a:solidFill>
              <a:highlight>
                <a:srgbClr val="C0C0C0"/>
              </a:highlight>
              <a:latin typeface="Century Gothic" panose="020B0502020202020204" pitchFamily="34" charset="0"/>
            </a:endParaRPr>
          </a:p>
          <a:p>
            <a:pPr algn="l">
              <a:lnSpc>
                <a:spcPct val="150000"/>
              </a:lnSpc>
              <a:spcBef>
                <a:spcPts val="0"/>
              </a:spcBef>
            </a:pPr>
            <a:r>
              <a:rPr lang="de-AT" sz="1600" cap="all" spc="200" dirty="0">
                <a:solidFill>
                  <a:srgbClr val="262626"/>
                </a:solidFill>
                <a:highlight>
                  <a:srgbClr val="C0C0C0"/>
                </a:highlight>
                <a:latin typeface="+mj-lt"/>
                <a:ea typeface="+mj-ea"/>
                <a:cs typeface="+mj-cs"/>
              </a:rPr>
              <a:t>Mag Silke Grangl | Psychologin</a:t>
            </a:r>
          </a:p>
        </p:txBody>
      </p:sp>
      <p:sp>
        <p:nvSpPr>
          <p:cNvPr id="4" name="Foliennummernplatzhalter 3">
            <a:extLst>
              <a:ext uri="{FF2B5EF4-FFF2-40B4-BE49-F238E27FC236}">
                <a16:creationId xmlns:a16="http://schemas.microsoft.com/office/drawing/2014/main" id="{0E4FE598-7524-4532-F4A6-4E6A39315FCF}"/>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65831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19780E7-BD8B-4801-80BD-B1C2E7AC4D2E}"/>
              </a:ext>
            </a:extLst>
          </p:cNvPr>
          <p:cNvSpPr txBox="1">
            <a:spLocks noChangeArrowheads="1"/>
          </p:cNvSpPr>
          <p:nvPr/>
        </p:nvSpPr>
        <p:spPr>
          <a:xfrm>
            <a:off x="6002215" y="1471968"/>
            <a:ext cx="5715917" cy="39140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nSpc>
                <a:spcPct val="100000"/>
              </a:lnSpc>
              <a:spcBef>
                <a:spcPts val="1000"/>
              </a:spcBef>
              <a:buClr>
                <a:schemeClr val="accent2"/>
              </a:buClr>
            </a:pPr>
            <a:br>
              <a:rPr lang="en-US" altLang="de-DE" b="1" dirty="0">
                <a:solidFill>
                  <a:srgbClr val="404040"/>
                </a:solidFill>
                <a:latin typeface="+mn-lt"/>
                <a:ea typeface="+mn-ea"/>
                <a:cs typeface="+mn-cs"/>
              </a:rPr>
            </a:br>
            <a:br>
              <a:rPr lang="en-US" altLang="de-DE" b="1" dirty="0">
                <a:solidFill>
                  <a:srgbClr val="404040"/>
                </a:solidFill>
                <a:latin typeface="+mn-lt"/>
                <a:ea typeface="+mn-ea"/>
                <a:cs typeface="+mn-cs"/>
              </a:rPr>
            </a:br>
            <a:r>
              <a:rPr lang="en-US" altLang="de-DE" sz="3200" dirty="0">
                <a:solidFill>
                  <a:srgbClr val="404040"/>
                </a:solidFill>
                <a:latin typeface="+mn-lt"/>
                <a:ea typeface="+mn-ea"/>
                <a:cs typeface="+mn-cs"/>
              </a:rPr>
              <a:t>Was ist </a:t>
            </a:r>
            <a:r>
              <a:rPr lang="en-US" altLang="de-DE" sz="3200" dirty="0" err="1">
                <a:solidFill>
                  <a:srgbClr val="404040"/>
                </a:solidFill>
                <a:latin typeface="+mn-lt"/>
                <a:ea typeface="+mn-ea"/>
                <a:cs typeface="+mn-cs"/>
              </a:rPr>
              <a:t>im</a:t>
            </a:r>
            <a:r>
              <a:rPr lang="en-US" altLang="de-DE" sz="3200" dirty="0">
                <a:solidFill>
                  <a:srgbClr val="404040"/>
                </a:solidFill>
                <a:latin typeface="+mn-lt"/>
                <a:ea typeface="+mn-ea"/>
                <a:cs typeface="+mn-cs"/>
              </a:rPr>
              <a:t> </a:t>
            </a:r>
            <a:r>
              <a:rPr lang="en-US" altLang="de-DE" sz="3200" dirty="0" err="1">
                <a:solidFill>
                  <a:srgbClr val="404040"/>
                </a:solidFill>
                <a:latin typeface="+mn-lt"/>
                <a:ea typeface="+mn-ea"/>
                <a:cs typeface="+mn-cs"/>
              </a:rPr>
              <a:t>Alltag</a:t>
            </a:r>
            <a:r>
              <a:rPr lang="en-US" altLang="de-DE" sz="3200" dirty="0">
                <a:solidFill>
                  <a:srgbClr val="404040"/>
                </a:solidFill>
                <a:latin typeface="+mn-lt"/>
                <a:ea typeface="+mn-ea"/>
                <a:cs typeface="+mn-cs"/>
              </a:rPr>
              <a:t>  </a:t>
            </a:r>
          </a:p>
          <a:p>
            <a:pPr>
              <a:lnSpc>
                <a:spcPct val="100000"/>
              </a:lnSpc>
              <a:spcBef>
                <a:spcPts val="1000"/>
              </a:spcBef>
              <a:buClr>
                <a:schemeClr val="accent2"/>
              </a:buClr>
            </a:pPr>
            <a:r>
              <a:rPr lang="en-US" altLang="de-DE" sz="3200" dirty="0" err="1">
                <a:solidFill>
                  <a:srgbClr val="404040"/>
                </a:solidFill>
                <a:latin typeface="+mn-lt"/>
                <a:ea typeface="+mn-ea"/>
                <a:cs typeface="+mn-cs"/>
              </a:rPr>
              <a:t>kritisierend</a:t>
            </a:r>
            <a:r>
              <a:rPr lang="en-US" altLang="de-DE" sz="3200" dirty="0">
                <a:solidFill>
                  <a:srgbClr val="404040"/>
                </a:solidFill>
                <a:latin typeface="+mn-lt"/>
                <a:ea typeface="+mn-ea"/>
                <a:cs typeface="+mn-cs"/>
              </a:rPr>
              <a:t>? </a:t>
            </a:r>
          </a:p>
          <a:p>
            <a:pPr indent="-228600" algn="l">
              <a:lnSpc>
                <a:spcPct val="100000"/>
              </a:lnSpc>
              <a:spcBef>
                <a:spcPts val="1000"/>
              </a:spcBef>
              <a:buClr>
                <a:schemeClr val="accent2"/>
              </a:buClr>
              <a:buFont typeface="Arial" panose="020B0604020202020204" pitchFamily="34" charset="0"/>
              <a:buChar char="•"/>
            </a:pPr>
            <a:endParaRPr lang="en-US" altLang="de-DE" b="1" dirty="0">
              <a:solidFill>
                <a:srgbClr val="404040"/>
              </a:solidFill>
              <a:latin typeface="+mn-lt"/>
              <a:ea typeface="+mn-ea"/>
              <a:cs typeface="+mn-cs"/>
            </a:endParaRPr>
          </a:p>
        </p:txBody>
      </p:sp>
      <p:sp>
        <p:nvSpPr>
          <p:cNvPr id="5122" name="Rectangle 2"/>
          <p:cNvSpPr>
            <a:spLocks noGrp="1" noChangeArrowheads="1"/>
          </p:cNvSpPr>
          <p:nvPr>
            <p:ph type="title"/>
          </p:nvPr>
        </p:nvSpPr>
        <p:spPr>
          <a:xfrm>
            <a:off x="1200607" y="1668545"/>
            <a:ext cx="4801608" cy="3685032"/>
          </a:xfrm>
          <a:prstGeom prst="ellipse">
            <a:avLst/>
          </a:prstGeom>
          <a:solidFill>
            <a:schemeClr val="accent2"/>
          </a:solidFill>
          <a:ln>
            <a:noFill/>
          </a:ln>
        </p:spPr>
        <p:txBody>
          <a:bodyPr vert="horz" lIns="182880" tIns="182880" rIns="182880" bIns="182880" rtlCol="0" anchor="ctr">
            <a:normAutofit fontScale="90000"/>
          </a:bodyPr>
          <a:lstStyle/>
          <a:p>
            <a:pPr>
              <a:lnSpc>
                <a:spcPct val="150000"/>
              </a:lnSpc>
            </a:pPr>
            <a:br>
              <a:rPr lang="en-US" altLang="de-DE" sz="2300" b="1" kern="1200" cap="all" spc="200" baseline="0" dirty="0">
                <a:solidFill>
                  <a:srgbClr val="FFFFFF"/>
                </a:solidFill>
                <a:latin typeface="+mj-lt"/>
                <a:ea typeface="+mj-ea"/>
                <a:cs typeface="+mj-cs"/>
              </a:rPr>
            </a:br>
            <a:br>
              <a:rPr lang="en-US" altLang="de-DE" sz="2300" b="1" kern="1200" cap="all" spc="200" baseline="0" dirty="0">
                <a:solidFill>
                  <a:srgbClr val="FFFFFF"/>
                </a:solidFill>
                <a:latin typeface="+mj-lt"/>
                <a:ea typeface="+mj-ea"/>
                <a:cs typeface="+mj-cs"/>
              </a:rPr>
            </a:br>
            <a:br>
              <a:rPr lang="en-US" altLang="de-DE" sz="2300" b="1" kern="1200" cap="all" spc="200" baseline="0" dirty="0">
                <a:solidFill>
                  <a:srgbClr val="FFFFFF"/>
                </a:solidFill>
                <a:latin typeface="+mj-lt"/>
                <a:ea typeface="+mj-ea"/>
                <a:cs typeface="+mj-cs"/>
              </a:rPr>
            </a:br>
            <a:r>
              <a:rPr lang="en-US" altLang="de-DE" sz="3600" kern="1200" cap="all" spc="200" baseline="0" dirty="0">
                <a:solidFill>
                  <a:srgbClr val="FFFFFF"/>
                </a:solidFill>
                <a:latin typeface="+mj-lt"/>
                <a:ea typeface="+mj-ea"/>
                <a:cs typeface="+mj-cs"/>
              </a:rPr>
              <a:t>Was ist </a:t>
            </a:r>
            <a:r>
              <a:rPr lang="en-US" altLang="de-DE" sz="3600" kern="1200" cap="all" spc="200" baseline="0" dirty="0" err="1">
                <a:solidFill>
                  <a:srgbClr val="FFFFFF"/>
                </a:solidFill>
                <a:latin typeface="+mj-lt"/>
                <a:ea typeface="+mj-ea"/>
                <a:cs typeface="+mj-cs"/>
              </a:rPr>
              <a:t>im</a:t>
            </a:r>
            <a:r>
              <a:rPr lang="en-US" altLang="de-DE" sz="3600" kern="1200" cap="all" spc="200" baseline="0" dirty="0">
                <a:solidFill>
                  <a:srgbClr val="FFFFFF"/>
                </a:solidFill>
                <a:latin typeface="+mj-lt"/>
                <a:ea typeface="+mj-ea"/>
                <a:cs typeface="+mj-cs"/>
              </a:rPr>
              <a:t> </a:t>
            </a:r>
            <a:r>
              <a:rPr lang="en-US" altLang="de-DE" sz="3600" kern="1200" cap="all" spc="200" baseline="0" dirty="0" err="1">
                <a:solidFill>
                  <a:srgbClr val="FFFFFF"/>
                </a:solidFill>
                <a:latin typeface="+mj-lt"/>
                <a:ea typeface="+mj-ea"/>
                <a:cs typeface="+mj-cs"/>
              </a:rPr>
              <a:t>Alltag</a:t>
            </a:r>
            <a:r>
              <a:rPr lang="en-US" altLang="de-DE" sz="3600" kern="1200" cap="all" spc="200" baseline="0" dirty="0">
                <a:solidFill>
                  <a:srgbClr val="FFFFFF"/>
                </a:solidFill>
                <a:latin typeface="+mj-lt"/>
                <a:ea typeface="+mj-ea"/>
                <a:cs typeface="+mj-cs"/>
              </a:rPr>
              <a:t> </a:t>
            </a:r>
            <a:r>
              <a:rPr lang="en-US" altLang="de-DE" sz="3600" kern="1200" cap="all" spc="200" baseline="0" dirty="0" err="1">
                <a:solidFill>
                  <a:srgbClr val="FFFFFF"/>
                </a:solidFill>
                <a:latin typeface="+mj-lt"/>
                <a:ea typeface="+mj-ea"/>
                <a:cs typeface="+mj-cs"/>
              </a:rPr>
              <a:t>ermutigend</a:t>
            </a:r>
            <a:r>
              <a:rPr lang="en-US" altLang="de-DE" sz="3600" kern="1200" cap="all" spc="200" baseline="0" dirty="0">
                <a:solidFill>
                  <a:srgbClr val="FFFFFF"/>
                </a:solidFill>
                <a:latin typeface="+mj-lt"/>
                <a:ea typeface="+mj-ea"/>
                <a:cs typeface="+mj-cs"/>
              </a:rPr>
              <a:t>? </a:t>
            </a:r>
            <a:br>
              <a:rPr lang="en-US" altLang="de-DE" sz="3600" b="1" kern="1200" cap="all" spc="200" baseline="0" dirty="0">
                <a:solidFill>
                  <a:srgbClr val="FFFFFF"/>
                </a:solidFill>
                <a:latin typeface="+mj-lt"/>
                <a:ea typeface="+mj-ea"/>
                <a:cs typeface="+mj-cs"/>
              </a:rPr>
            </a:br>
            <a:br>
              <a:rPr lang="en-US" altLang="de-DE" sz="3600" b="1" kern="1200" cap="all" spc="200" baseline="0" dirty="0">
                <a:solidFill>
                  <a:srgbClr val="FFFFFF"/>
                </a:solidFill>
                <a:latin typeface="+mj-lt"/>
                <a:ea typeface="+mj-ea"/>
                <a:cs typeface="+mj-cs"/>
              </a:rPr>
            </a:br>
            <a:endParaRPr lang="en-US" altLang="de-DE" sz="2300" b="1" kern="1200" cap="all" spc="200" baseline="0" dirty="0">
              <a:solidFill>
                <a:srgbClr val="FFFFFF"/>
              </a:solidFill>
              <a:latin typeface="+mj-lt"/>
              <a:ea typeface="+mj-ea"/>
              <a:cs typeface="+mj-cs"/>
            </a:endParaRPr>
          </a:p>
        </p:txBody>
      </p:sp>
      <p:sp>
        <p:nvSpPr>
          <p:cNvPr id="2" name="Foliennummernplatzhalter 1">
            <a:extLst>
              <a:ext uri="{FF2B5EF4-FFF2-40B4-BE49-F238E27FC236}">
                <a16:creationId xmlns:a16="http://schemas.microsoft.com/office/drawing/2014/main" id="{E8AFC7E7-9F8E-7A87-684D-869138612044}"/>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6696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3970" name="Picture 2" descr="Bildergebnis für fehler"/>
          <p:cNvPicPr>
            <a:picLocks noChangeAspect="1" noChangeArrowheads="1"/>
          </p:cNvPicPr>
          <p:nvPr/>
        </p:nvPicPr>
        <p:blipFill>
          <a:blip r:embed="rId3" cstate="print"/>
          <a:srcRect l="5622" r="23266" b="-1"/>
          <a:stretch/>
        </p:blipFill>
        <p:spPr bwMode="auto">
          <a:xfrm>
            <a:off x="20" y="10"/>
            <a:ext cx="12191980" cy="6857990"/>
          </a:xfrm>
          <a:prstGeom prst="rect">
            <a:avLst/>
          </a:prstGeom>
          <a:noFill/>
        </p:spPr>
      </p:pic>
      <p:sp>
        <p:nvSpPr>
          <p:cNvPr id="2" name="Foliennummernplatzhalter 1">
            <a:extLst>
              <a:ext uri="{FF2B5EF4-FFF2-40B4-BE49-F238E27FC236}">
                <a16:creationId xmlns:a16="http://schemas.microsoft.com/office/drawing/2014/main" id="{2776FE6E-5ADC-C556-4C65-E1B51E3CC7C3}"/>
              </a:ext>
            </a:extLst>
          </p:cNvPr>
          <p:cNvSpPr>
            <a:spLocks noGrp="1"/>
          </p:cNvSpPr>
          <p:nvPr>
            <p:ph type="sldNum" sz="quarter" idx="12"/>
          </p:nvPr>
        </p:nvSpPr>
        <p:spPr/>
        <p:txBody>
          <a:bodyPr/>
          <a:lstStyle/>
          <a:p>
            <a:fld id="{8A7A6979-0714-4377-B894-6BE4C2D6E202}" type="slidenum">
              <a:rPr lang="en-US" smtClean="0"/>
              <a:t>11</a:t>
            </a:fld>
            <a:endParaRPr lang="en-US" dirty="0"/>
          </a:p>
        </p:txBody>
      </p:sp>
    </p:spTree>
    <p:extLst>
      <p:ext uri="{BB962C8B-B14F-4D97-AF65-F5344CB8AC3E}">
        <p14:creationId xmlns:p14="http://schemas.microsoft.com/office/powerpoint/2010/main" val="85618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descr="Präventionsnetzwerke gegen Kinderarmut gehen weiter | Paritätischer ...">
            <a:extLst>
              <a:ext uri="{FF2B5EF4-FFF2-40B4-BE49-F238E27FC236}">
                <a16:creationId xmlns:a16="http://schemas.microsoft.com/office/drawing/2014/main" id="{CD4965AA-D372-23EE-2FD2-72A8B8A41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202" r="12637"/>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402549" y="791207"/>
            <a:ext cx="9839882" cy="1174991"/>
          </a:xfrm>
          <a:prstGeom prst="rect">
            <a:avLst/>
          </a:prstGeom>
        </p:spPr>
        <p:txBody>
          <a:bodyPr vert="horz" lIns="182880" tIns="182880" rIns="182880" bIns="182880" rtlCol="0" anchor="ctr">
            <a:normAutofit/>
          </a:bodyPr>
          <a:lstStyle/>
          <a:p>
            <a:pPr algn="ctr" defTabSz="914400">
              <a:lnSpc>
                <a:spcPct val="90000"/>
              </a:lnSpc>
              <a:spcBef>
                <a:spcPct val="0"/>
              </a:spcBef>
              <a:spcAft>
                <a:spcPts val="600"/>
              </a:spcAft>
            </a:pPr>
            <a:endParaRPr lang="en-US" sz="3800" cap="all" spc="200" dirty="0">
              <a:latin typeface="+mj-lt"/>
              <a:ea typeface="+mj-ea"/>
              <a:cs typeface="+mj-cs"/>
            </a:endParaRPr>
          </a:p>
        </p:txBody>
      </p:sp>
      <p:sp>
        <p:nvSpPr>
          <p:cNvPr id="4" name="Textfeld 3"/>
          <p:cNvSpPr txBox="1"/>
          <p:nvPr/>
        </p:nvSpPr>
        <p:spPr>
          <a:xfrm>
            <a:off x="804672" y="2206941"/>
            <a:ext cx="5925310" cy="5155154"/>
          </a:xfrm>
          <a:prstGeom prst="rect">
            <a:avLst/>
          </a:prstGeom>
        </p:spPr>
        <p:txBody>
          <a:bodyPr vert="horz" lIns="91440" tIns="45720" rIns="91440" bIns="45720" rtlCol="0">
            <a:noAutofit/>
          </a:bodyPr>
          <a:lstStyle/>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Ständiges</a:t>
            </a:r>
            <a:r>
              <a:rPr lang="en-US" sz="2400" dirty="0">
                <a:solidFill>
                  <a:schemeClr val="tx1">
                    <a:lumMod val="85000"/>
                    <a:lumOff val="15000"/>
                  </a:schemeClr>
                </a:solidFill>
              </a:rPr>
              <a:t> </a:t>
            </a:r>
            <a:r>
              <a:rPr lang="en-US" sz="2400" dirty="0" err="1">
                <a:solidFill>
                  <a:schemeClr val="tx1">
                    <a:lumMod val="85000"/>
                    <a:lumOff val="15000"/>
                  </a:schemeClr>
                </a:solidFill>
              </a:rPr>
              <a:t>Schimpfen</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Etiketten</a:t>
            </a:r>
            <a:r>
              <a:rPr lang="en-US" sz="2400" dirty="0">
                <a:solidFill>
                  <a:schemeClr val="tx1">
                    <a:lumMod val="85000"/>
                    <a:lumOff val="15000"/>
                  </a:schemeClr>
                </a:solidFill>
              </a:rPr>
              <a:t> </a:t>
            </a:r>
            <a:r>
              <a:rPr lang="en-US" sz="2400" dirty="0" err="1">
                <a:solidFill>
                  <a:schemeClr val="tx1">
                    <a:lumMod val="85000"/>
                    <a:lumOff val="15000"/>
                  </a:schemeClr>
                </a:solidFill>
              </a:rPr>
              <a:t>aufkleben</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Abwerten</a:t>
            </a:r>
            <a:r>
              <a:rPr lang="en-US" sz="2400" dirty="0">
                <a:solidFill>
                  <a:schemeClr val="tx1">
                    <a:lumMod val="85000"/>
                    <a:lumOff val="15000"/>
                  </a:schemeClr>
                </a:solidFill>
              </a:rPr>
              <a:t>, </a:t>
            </a:r>
            <a:r>
              <a:rPr lang="en-US" sz="2400" dirty="0" err="1">
                <a:solidFill>
                  <a:schemeClr val="tx1">
                    <a:lumMod val="85000"/>
                    <a:lumOff val="15000"/>
                  </a:schemeClr>
                </a:solidFill>
              </a:rPr>
              <a:t>demütigen</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Ironie</a:t>
            </a:r>
            <a:r>
              <a:rPr lang="en-US" sz="2400" dirty="0">
                <a:solidFill>
                  <a:schemeClr val="tx1">
                    <a:lumMod val="85000"/>
                    <a:lumOff val="15000"/>
                  </a:schemeClr>
                </a:solidFill>
              </a:rPr>
              <a:t>, </a:t>
            </a:r>
            <a:r>
              <a:rPr lang="en-US" sz="2400" dirty="0" err="1">
                <a:solidFill>
                  <a:schemeClr val="tx1">
                    <a:lumMod val="85000"/>
                    <a:lumOff val="15000"/>
                  </a:schemeClr>
                </a:solidFill>
              </a:rPr>
              <a:t>Sarkasmus</a:t>
            </a:r>
            <a:r>
              <a:rPr lang="en-US" sz="2400" dirty="0">
                <a:solidFill>
                  <a:schemeClr val="tx1">
                    <a:lumMod val="85000"/>
                    <a:lumOff val="15000"/>
                  </a:schemeClr>
                </a:solidFill>
              </a:rPr>
              <a:t>, </a:t>
            </a:r>
            <a:r>
              <a:rPr lang="en-US" sz="2400" dirty="0" err="1">
                <a:solidFill>
                  <a:schemeClr val="tx1">
                    <a:lumMod val="85000"/>
                    <a:lumOff val="15000"/>
                  </a:schemeClr>
                </a:solidFill>
              </a:rPr>
              <a:t>auslachen</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Vergleichen</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Mitleid</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Verwöhnung</a:t>
            </a:r>
            <a:r>
              <a:rPr lang="en-US" sz="2400" dirty="0">
                <a:solidFill>
                  <a:schemeClr val="tx1">
                    <a:lumMod val="85000"/>
                    <a:lumOff val="15000"/>
                  </a:schemeClr>
                </a:solidFill>
              </a:rPr>
              <a:t>, </a:t>
            </a:r>
            <a:r>
              <a:rPr lang="en-US" sz="2400" dirty="0" err="1">
                <a:solidFill>
                  <a:schemeClr val="tx1">
                    <a:lumMod val="85000"/>
                    <a:lumOff val="15000"/>
                  </a:schemeClr>
                </a:solidFill>
              </a:rPr>
              <a:t>Verzärtelung</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Liebesentzug</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r>
              <a:rPr lang="en-US" sz="2400" dirty="0" err="1">
                <a:solidFill>
                  <a:schemeClr val="tx1">
                    <a:lumMod val="85000"/>
                    <a:lumOff val="15000"/>
                  </a:schemeClr>
                </a:solidFill>
              </a:rPr>
              <a:t>Schlagen</a:t>
            </a:r>
            <a:endParaRPr lang="en-US" sz="2400" dirty="0">
              <a:solidFill>
                <a:schemeClr val="tx1">
                  <a:lumMod val="85000"/>
                  <a:lumOff val="15000"/>
                </a:schemeClr>
              </a:solidFill>
            </a:endParaRPr>
          </a:p>
          <a:p>
            <a:pPr marL="228600" indent="-228600" defTabSz="914400">
              <a:spcBef>
                <a:spcPts val="1000"/>
              </a:spcBef>
              <a:buClr>
                <a:schemeClr val="accent2"/>
              </a:buClr>
              <a:buFont typeface="Arial" panose="020B0604020202020204" pitchFamily="34" charset="0"/>
              <a:buChar char="•"/>
            </a:pPr>
            <a:endParaRPr lang="en-US" sz="2400" dirty="0">
              <a:solidFill>
                <a:schemeClr val="tx1">
                  <a:lumMod val="85000"/>
                  <a:lumOff val="15000"/>
                </a:schemeClr>
              </a:solidFill>
            </a:endParaRPr>
          </a:p>
        </p:txBody>
      </p:sp>
      <p:sp>
        <p:nvSpPr>
          <p:cNvPr id="8" name="Titel 1">
            <a:extLst>
              <a:ext uri="{FF2B5EF4-FFF2-40B4-BE49-F238E27FC236}">
                <a16:creationId xmlns:a16="http://schemas.microsoft.com/office/drawing/2014/main" id="{9532F04F-494F-A783-6B80-32AA6B29D1FE}"/>
              </a:ext>
            </a:extLst>
          </p:cNvPr>
          <p:cNvSpPr txBox="1">
            <a:spLocks/>
          </p:cNvSpPr>
          <p:nvPr/>
        </p:nvSpPr>
        <p:spPr>
          <a:xfrm>
            <a:off x="1402549" y="440714"/>
            <a:ext cx="8991600" cy="1645920"/>
          </a:xfrm>
          <a:prstGeom prst="rect">
            <a:avLst/>
          </a:prstGeom>
          <a:solidFill>
            <a:schemeClr val="bg1">
              <a:alpha val="80000"/>
            </a:schemeClr>
          </a:solidFill>
          <a:ln>
            <a:solidFill>
              <a:schemeClr val="tx1"/>
            </a:solidFill>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spcAft>
                <a:spcPts val="600"/>
              </a:spcAft>
            </a:pPr>
            <a:r>
              <a:rPr lang="en-US" dirty="0" err="1"/>
              <a:t>Todsünden</a:t>
            </a:r>
            <a:r>
              <a:rPr lang="en-US" dirty="0"/>
              <a:t> in der </a:t>
            </a:r>
            <a:r>
              <a:rPr lang="en-US" dirty="0" err="1"/>
              <a:t>Erziehung</a:t>
            </a:r>
            <a:endParaRPr lang="en-US" dirty="0"/>
          </a:p>
        </p:txBody>
      </p:sp>
      <p:sp>
        <p:nvSpPr>
          <p:cNvPr id="2" name="Foliennummernplatzhalter 1">
            <a:extLst>
              <a:ext uri="{FF2B5EF4-FFF2-40B4-BE49-F238E27FC236}">
                <a16:creationId xmlns:a16="http://schemas.microsoft.com/office/drawing/2014/main" id="{5226DE3C-1420-BDC5-BBEA-A0A803B3AF0F}"/>
              </a:ext>
            </a:extLst>
          </p:cNvPr>
          <p:cNvSpPr>
            <a:spLocks noGrp="1"/>
          </p:cNvSpPr>
          <p:nvPr>
            <p:ph type="sldNum" sz="quarter" idx="12"/>
          </p:nvPr>
        </p:nvSpPr>
        <p:spPr/>
        <p:txBody>
          <a:bodyPr/>
          <a:lstStyle/>
          <a:p>
            <a:fld id="{8A7A6979-0714-4377-B894-6BE4C2D6E202}" type="slidenum">
              <a:rPr lang="en-US" smtClean="0"/>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D6CD32B-2E0E-46D0-8404-351A8D73A30E}"/>
              </a:ext>
            </a:extLst>
          </p:cNvPr>
          <p:cNvPicPr>
            <a:picLocks noChangeAspect="1"/>
          </p:cNvPicPr>
          <p:nvPr/>
        </p:nvPicPr>
        <p:blipFill>
          <a:blip r:embed="rId3"/>
          <a:stretch>
            <a:fillRect/>
          </a:stretch>
        </p:blipFill>
        <p:spPr>
          <a:xfrm>
            <a:off x="2098431" y="1322927"/>
            <a:ext cx="8424292" cy="4212146"/>
          </a:xfrm>
          <a:prstGeom prst="rect">
            <a:avLst/>
          </a:prstGeom>
        </p:spPr>
      </p:pic>
      <p:sp>
        <p:nvSpPr>
          <p:cNvPr id="2" name="Foliennummernplatzhalter 1">
            <a:extLst>
              <a:ext uri="{FF2B5EF4-FFF2-40B4-BE49-F238E27FC236}">
                <a16:creationId xmlns:a16="http://schemas.microsoft.com/office/drawing/2014/main" id="{86A9877C-B160-D507-0F44-ACA95B4086FC}"/>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043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0BD3A7B-2D23-E80D-B630-B9DF729BADC5}"/>
            </a:ext>
          </a:extLst>
        </p:cNvPr>
        <p:cNvGrpSpPr/>
        <p:nvPr/>
      </p:nvGrpSpPr>
      <p:grpSpPr>
        <a:xfrm>
          <a:off x="0" y="0"/>
          <a:ext cx="0" cy="0"/>
          <a:chOff x="0" y="0"/>
          <a:chExt cx="0" cy="0"/>
        </a:xfrm>
      </p:grpSpPr>
      <p:pic>
        <p:nvPicPr>
          <p:cNvPr id="7" name="Grafik 6" descr="Ein Bild, das Person, haltend, darstellend, Tisch enthält.&#10;&#10;Automatisch generierte Beschreibung">
            <a:extLst>
              <a:ext uri="{FF2B5EF4-FFF2-40B4-BE49-F238E27FC236}">
                <a16:creationId xmlns:a16="http://schemas.microsoft.com/office/drawing/2014/main" id="{F8B8E985-EE87-BB1F-94A5-49CE98F6EA61}"/>
              </a:ext>
            </a:extLst>
          </p:cNvPr>
          <p:cNvPicPr>
            <a:picLocks noChangeAspect="1"/>
          </p:cNvPicPr>
          <p:nvPr/>
        </p:nvPicPr>
        <p:blipFill rotWithShape="1">
          <a:blip r:embed="rId3">
            <a:extLst>
              <a:ext uri="{28A0092B-C50C-407E-A947-70E740481C1C}">
                <a14:useLocalDpi xmlns:a14="http://schemas.microsoft.com/office/drawing/2010/main" val="0"/>
              </a:ext>
            </a:extLst>
          </a:blip>
          <a:srcRect l="813" r="2" b="2"/>
          <a:stretch/>
        </p:blipFill>
        <p:spPr>
          <a:xfrm>
            <a:off x="0" y="-96079"/>
            <a:ext cx="6096001" cy="6857990"/>
          </a:xfrm>
          <a:prstGeom prst="rect">
            <a:avLst/>
          </a:prstGeom>
        </p:spPr>
      </p:pic>
      <p:pic>
        <p:nvPicPr>
          <p:cNvPr id="6" name="Inhaltsplatzhalter 3" descr="IMG_6356-2.jpg">
            <a:extLst>
              <a:ext uri="{FF2B5EF4-FFF2-40B4-BE49-F238E27FC236}">
                <a16:creationId xmlns:a16="http://schemas.microsoft.com/office/drawing/2014/main" id="{46F3ED20-8DFE-524F-76F8-E47B5A4521E0}"/>
              </a:ext>
            </a:extLst>
          </p:cNvPr>
          <p:cNvPicPr>
            <a:picLocks noGrp="1" noChangeAspect="1"/>
          </p:cNvPicPr>
          <p:nvPr>
            <p:ph idx="1"/>
          </p:nvPr>
        </p:nvPicPr>
        <p:blipFill rotWithShape="1">
          <a:blip r:embed="rId4" cstate="print"/>
          <a:srcRect t="1584" r="-2" b="23237"/>
          <a:stretch/>
        </p:blipFill>
        <p:spPr>
          <a:xfrm>
            <a:off x="6096000" y="-96079"/>
            <a:ext cx="6259821" cy="7050157"/>
          </a:xfrm>
          <a:prstGeom prst="rect">
            <a:avLst/>
          </a:prstGeom>
        </p:spPr>
      </p:pic>
      <p:sp>
        <p:nvSpPr>
          <p:cNvPr id="5" name="Textfeld 4">
            <a:extLst>
              <a:ext uri="{FF2B5EF4-FFF2-40B4-BE49-F238E27FC236}">
                <a16:creationId xmlns:a16="http://schemas.microsoft.com/office/drawing/2014/main" id="{62D28CF6-483C-2BF8-4DE5-AAF1E588AA03}"/>
              </a:ext>
            </a:extLst>
          </p:cNvPr>
          <p:cNvSpPr txBox="1"/>
          <p:nvPr/>
        </p:nvSpPr>
        <p:spPr>
          <a:xfrm>
            <a:off x="5146039" y="2991648"/>
            <a:ext cx="1818640" cy="3770263"/>
          </a:xfrm>
          <a:prstGeom prst="rect">
            <a:avLst/>
          </a:prstGeom>
          <a:noFill/>
        </p:spPr>
        <p:txBody>
          <a:bodyPr wrap="square">
            <a:spAutoFit/>
          </a:bodyPr>
          <a:lstStyle/>
          <a:p>
            <a:r>
              <a:rPr lang="en-US" altLang="de-DE" sz="23900" b="1" dirty="0"/>
              <a:t>≠</a:t>
            </a:r>
            <a:endParaRPr lang="de-AT" sz="23900" dirty="0"/>
          </a:p>
        </p:txBody>
      </p:sp>
      <p:sp>
        <p:nvSpPr>
          <p:cNvPr id="8" name="Titel 1">
            <a:extLst>
              <a:ext uri="{FF2B5EF4-FFF2-40B4-BE49-F238E27FC236}">
                <a16:creationId xmlns:a16="http://schemas.microsoft.com/office/drawing/2014/main" id="{FA67EBE3-6C3D-DDC0-B32C-FFE84CA31039}"/>
              </a:ext>
            </a:extLst>
          </p:cNvPr>
          <p:cNvSpPr txBox="1">
            <a:spLocks/>
          </p:cNvSpPr>
          <p:nvPr/>
        </p:nvSpPr>
        <p:spPr bwMode="black">
          <a:xfrm>
            <a:off x="7045962" y="4395863"/>
            <a:ext cx="4294371" cy="1645920"/>
          </a:xfrm>
          <a:prstGeom prst="rect">
            <a:avLst/>
          </a:prstGeo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800" dirty="0" err="1">
                <a:solidFill>
                  <a:schemeClr val="tx1"/>
                </a:solidFill>
              </a:rPr>
              <a:t>Ermutigung</a:t>
            </a:r>
            <a:endParaRPr lang="en-US" sz="3800" dirty="0">
              <a:solidFill>
                <a:schemeClr val="tx1"/>
              </a:solidFill>
            </a:endParaRPr>
          </a:p>
        </p:txBody>
      </p:sp>
      <p:sp>
        <p:nvSpPr>
          <p:cNvPr id="9" name="Titel 1">
            <a:extLst>
              <a:ext uri="{FF2B5EF4-FFF2-40B4-BE49-F238E27FC236}">
                <a16:creationId xmlns:a16="http://schemas.microsoft.com/office/drawing/2014/main" id="{C1C2A33F-CF37-8B98-3674-2314D1E095A1}"/>
              </a:ext>
            </a:extLst>
          </p:cNvPr>
          <p:cNvSpPr txBox="1">
            <a:spLocks/>
          </p:cNvSpPr>
          <p:nvPr/>
        </p:nvSpPr>
        <p:spPr bwMode="black">
          <a:xfrm>
            <a:off x="942342" y="4395863"/>
            <a:ext cx="4284980" cy="1645920"/>
          </a:xfrm>
          <a:prstGeom prst="rect">
            <a:avLst/>
          </a:prstGeo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800" dirty="0">
                <a:solidFill>
                  <a:schemeClr val="tx1"/>
                </a:solidFill>
              </a:rPr>
              <a:t>Lob</a:t>
            </a:r>
          </a:p>
        </p:txBody>
      </p:sp>
      <p:sp>
        <p:nvSpPr>
          <p:cNvPr id="3" name="Foliennummernplatzhalter 2">
            <a:extLst>
              <a:ext uri="{FF2B5EF4-FFF2-40B4-BE49-F238E27FC236}">
                <a16:creationId xmlns:a16="http://schemas.microsoft.com/office/drawing/2014/main" id="{5C8ECD11-9D5B-634C-FC21-C524D49A8983}"/>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37745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7DAE-3854-D61D-8002-FD4EBFC057E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13D0DCF-D26F-9FC9-8F39-FB8237616639}"/>
              </a:ext>
            </a:extLst>
          </p:cNvPr>
          <p:cNvSpPr>
            <a:spLocks noGrp="1"/>
          </p:cNvSpPr>
          <p:nvPr>
            <p:ph type="title"/>
          </p:nvPr>
        </p:nvSpPr>
        <p:spPr>
          <a:xfrm>
            <a:off x="1359596" y="258445"/>
            <a:ext cx="9625208" cy="1325563"/>
          </a:xfrm>
        </p:spPr>
        <p:txBody>
          <a:bodyPr/>
          <a:lstStyle/>
          <a:p>
            <a:r>
              <a:rPr lang="de-AT" dirty="0">
                <a:solidFill>
                  <a:schemeClr val="tx1"/>
                </a:solidFill>
                <a:latin typeface="Century Gothic" panose="020B0502020202020204" pitchFamily="34" charset="0"/>
              </a:rPr>
              <a:t>Lob ≠ Ermutigung</a:t>
            </a:r>
          </a:p>
        </p:txBody>
      </p:sp>
      <p:sp>
        <p:nvSpPr>
          <p:cNvPr id="7" name="Rectangle 3">
            <a:extLst>
              <a:ext uri="{FF2B5EF4-FFF2-40B4-BE49-F238E27FC236}">
                <a16:creationId xmlns:a16="http://schemas.microsoft.com/office/drawing/2014/main" id="{E13858F2-0442-DF85-CE7E-C918E0ED3C6E}"/>
              </a:ext>
            </a:extLst>
          </p:cNvPr>
          <p:cNvSpPr>
            <a:spLocks noGrp="1" noChangeArrowheads="1"/>
          </p:cNvSpPr>
          <p:nvPr>
            <p:ph sz="half" idx="1"/>
          </p:nvPr>
        </p:nvSpPr>
        <p:spPr>
          <a:xfrm>
            <a:off x="838200" y="1825625"/>
            <a:ext cx="5181600" cy="4351338"/>
          </a:xfrm>
        </p:spPr>
        <p:txBody>
          <a:bodyPr>
            <a:normAutofit/>
          </a:bodyPr>
          <a:lstStyle/>
          <a:p>
            <a:pPr marL="0" indent="0">
              <a:lnSpc>
                <a:spcPct val="80000"/>
              </a:lnSpc>
              <a:spcBef>
                <a:spcPts val="0"/>
              </a:spcBef>
              <a:buNone/>
              <a:defRPr/>
            </a:pPr>
            <a:r>
              <a:rPr lang="de-DE" altLang="de-DE" sz="2000" b="1" dirty="0">
                <a:solidFill>
                  <a:schemeClr val="tx1">
                    <a:lumMod val="50000"/>
                    <a:lumOff val="50000"/>
                  </a:schemeClr>
                </a:solidFill>
              </a:rPr>
              <a:t>Lob </a:t>
            </a:r>
          </a:p>
          <a:p>
            <a:pPr>
              <a:lnSpc>
                <a:spcPct val="80000"/>
              </a:lnSpc>
              <a:spcBef>
                <a:spcPts val="0"/>
              </a:spcBef>
              <a:defRPr/>
            </a:pPr>
            <a:endParaRPr lang="de-DE" altLang="de-DE" sz="2000" b="1" dirty="0">
              <a:solidFill>
                <a:schemeClr val="tx1">
                  <a:lumMod val="50000"/>
                  <a:lumOff val="50000"/>
                </a:schemeClr>
              </a:solidFill>
            </a:endParaRPr>
          </a:p>
          <a:p>
            <a:pPr>
              <a:lnSpc>
                <a:spcPct val="80000"/>
              </a:lnSpc>
              <a:spcBef>
                <a:spcPts val="0"/>
              </a:spcBef>
              <a:defRPr/>
            </a:pPr>
            <a:r>
              <a:rPr lang="de-DE" altLang="de-DE" sz="2000" dirty="0">
                <a:solidFill>
                  <a:schemeClr val="tx1"/>
                </a:solidFill>
              </a:rPr>
              <a:t>Vergangenheitsorientiert</a:t>
            </a:r>
          </a:p>
          <a:p>
            <a:pPr>
              <a:lnSpc>
                <a:spcPct val="80000"/>
              </a:lnSpc>
              <a:spcBef>
                <a:spcPts val="0"/>
              </a:spcBef>
              <a:defRPr/>
            </a:pPr>
            <a:endParaRPr lang="de-DE" altLang="de-DE" sz="2000" dirty="0">
              <a:solidFill>
                <a:schemeClr val="tx1"/>
              </a:solidFill>
            </a:endParaRPr>
          </a:p>
          <a:p>
            <a:pPr>
              <a:lnSpc>
                <a:spcPct val="80000"/>
              </a:lnSpc>
              <a:spcBef>
                <a:spcPts val="0"/>
              </a:spcBef>
              <a:defRPr/>
            </a:pPr>
            <a:r>
              <a:rPr lang="de-DE" altLang="de-DE" sz="2000" dirty="0">
                <a:solidFill>
                  <a:schemeClr val="tx1"/>
                </a:solidFill>
              </a:rPr>
              <a:t>Belohnung für erbrachte Leistung</a:t>
            </a:r>
          </a:p>
          <a:p>
            <a:pPr>
              <a:lnSpc>
                <a:spcPct val="80000"/>
              </a:lnSpc>
              <a:spcBef>
                <a:spcPts val="0"/>
              </a:spcBef>
              <a:defRPr/>
            </a:pPr>
            <a:endParaRPr lang="de-DE" altLang="de-DE" sz="2000" dirty="0">
              <a:solidFill>
                <a:schemeClr val="tx1"/>
              </a:solidFill>
            </a:endParaRPr>
          </a:p>
          <a:p>
            <a:pPr>
              <a:lnSpc>
                <a:spcPct val="80000"/>
              </a:lnSpc>
              <a:spcBef>
                <a:spcPts val="0"/>
              </a:spcBef>
              <a:defRPr/>
            </a:pPr>
            <a:r>
              <a:rPr lang="de-DE" altLang="de-DE" sz="2000" dirty="0">
                <a:solidFill>
                  <a:schemeClr val="tx1"/>
                </a:solidFill>
              </a:rPr>
              <a:t>orientiert sich am Ergebnis</a:t>
            </a:r>
          </a:p>
          <a:p>
            <a:pPr>
              <a:lnSpc>
                <a:spcPct val="80000"/>
              </a:lnSpc>
              <a:spcBef>
                <a:spcPts val="0"/>
              </a:spcBef>
              <a:defRPr/>
            </a:pPr>
            <a:endParaRPr lang="de-DE" altLang="de-DE" sz="2000" dirty="0">
              <a:solidFill>
                <a:schemeClr val="tx1"/>
              </a:solidFill>
            </a:endParaRPr>
          </a:p>
          <a:p>
            <a:pPr>
              <a:lnSpc>
                <a:spcPct val="120000"/>
              </a:lnSpc>
              <a:spcBef>
                <a:spcPts val="0"/>
              </a:spcBef>
              <a:defRPr/>
            </a:pPr>
            <a:r>
              <a:rPr lang="de-DE" altLang="de-DE" sz="2000" dirty="0">
                <a:solidFill>
                  <a:schemeClr val="tx1"/>
                </a:solidFill>
              </a:rPr>
              <a:t>setzt ein Mindestmaß an „lobenswerter“ Leistung voraus</a:t>
            </a:r>
          </a:p>
          <a:p>
            <a:pPr>
              <a:lnSpc>
                <a:spcPct val="120000"/>
              </a:lnSpc>
              <a:spcBef>
                <a:spcPts val="0"/>
              </a:spcBef>
              <a:defRPr/>
            </a:pPr>
            <a:r>
              <a:rPr lang="de-DE" altLang="de-DE" sz="2000" dirty="0">
                <a:solidFill>
                  <a:schemeClr val="tx1"/>
                </a:solidFill>
              </a:rPr>
              <a:t>orientiert sich am Maßstab des Lobenden</a:t>
            </a:r>
          </a:p>
          <a:p>
            <a:pPr>
              <a:lnSpc>
                <a:spcPct val="120000"/>
              </a:lnSpc>
              <a:spcBef>
                <a:spcPts val="0"/>
              </a:spcBef>
              <a:defRPr/>
            </a:pPr>
            <a:endParaRPr lang="de-DE" altLang="de-DE" sz="2000" dirty="0">
              <a:solidFill>
                <a:schemeClr val="tx1"/>
              </a:solidFill>
            </a:endParaRPr>
          </a:p>
          <a:p>
            <a:pPr>
              <a:lnSpc>
                <a:spcPct val="120000"/>
              </a:lnSpc>
              <a:spcBef>
                <a:spcPts val="0"/>
              </a:spcBef>
              <a:defRPr/>
            </a:pPr>
            <a:r>
              <a:rPr lang="de-DE" altLang="de-DE" sz="2000" dirty="0">
                <a:solidFill>
                  <a:schemeClr val="tx1"/>
                </a:solidFill>
              </a:rPr>
              <a:t>bleibt bei Misserfolg aus, wird ggf. zu Kritik</a:t>
            </a:r>
          </a:p>
          <a:p>
            <a:pPr>
              <a:lnSpc>
                <a:spcPct val="80000"/>
              </a:lnSpc>
              <a:defRPr/>
            </a:pPr>
            <a:endParaRPr lang="de-DE" altLang="de-DE" sz="2000" b="1" dirty="0">
              <a:solidFill>
                <a:schemeClr val="tx1"/>
              </a:solidFill>
            </a:endParaRPr>
          </a:p>
          <a:p>
            <a:pPr>
              <a:lnSpc>
                <a:spcPct val="80000"/>
              </a:lnSpc>
              <a:defRPr/>
            </a:pPr>
            <a:endParaRPr lang="de-DE" altLang="de-DE" sz="2000" b="1" dirty="0">
              <a:solidFill>
                <a:schemeClr val="tx1"/>
              </a:solidFill>
            </a:endParaRPr>
          </a:p>
          <a:p>
            <a:pPr>
              <a:lnSpc>
                <a:spcPct val="80000"/>
              </a:lnSpc>
              <a:defRPr/>
            </a:pPr>
            <a:endParaRPr lang="de-DE" altLang="de-DE" sz="2000" dirty="0">
              <a:solidFill>
                <a:schemeClr val="tx1">
                  <a:lumMod val="50000"/>
                  <a:lumOff val="50000"/>
                </a:schemeClr>
              </a:solidFill>
            </a:endParaRPr>
          </a:p>
        </p:txBody>
      </p:sp>
      <p:sp>
        <p:nvSpPr>
          <p:cNvPr id="8" name="Rectangle 4">
            <a:extLst>
              <a:ext uri="{FF2B5EF4-FFF2-40B4-BE49-F238E27FC236}">
                <a16:creationId xmlns:a16="http://schemas.microsoft.com/office/drawing/2014/main" id="{BCD4FC36-6694-09DE-974A-8AB70D823025}"/>
              </a:ext>
            </a:extLst>
          </p:cNvPr>
          <p:cNvSpPr>
            <a:spLocks noGrp="1" noChangeArrowheads="1"/>
          </p:cNvSpPr>
          <p:nvPr>
            <p:ph sz="half" idx="2"/>
          </p:nvPr>
        </p:nvSpPr>
        <p:spPr>
          <a:xfrm>
            <a:off x="6172200" y="1825625"/>
            <a:ext cx="5181600" cy="4351338"/>
          </a:xfrm>
        </p:spPr>
        <p:txBody>
          <a:bodyPr>
            <a:normAutofit/>
          </a:bodyPr>
          <a:lstStyle/>
          <a:p>
            <a:pPr marL="0" indent="0">
              <a:lnSpc>
                <a:spcPct val="80000"/>
              </a:lnSpc>
              <a:spcBef>
                <a:spcPts val="0"/>
              </a:spcBef>
              <a:buNone/>
              <a:defRPr/>
            </a:pPr>
            <a:r>
              <a:rPr lang="de-DE" altLang="de-DE" sz="2000" b="1" dirty="0">
                <a:solidFill>
                  <a:schemeClr val="tx1">
                    <a:lumMod val="50000"/>
                    <a:lumOff val="50000"/>
                  </a:schemeClr>
                </a:solidFill>
              </a:rPr>
              <a:t>Ermutigung</a:t>
            </a:r>
          </a:p>
          <a:p>
            <a:pPr marL="0" indent="0">
              <a:lnSpc>
                <a:spcPct val="80000"/>
              </a:lnSpc>
              <a:spcBef>
                <a:spcPts val="0"/>
              </a:spcBef>
              <a:buNone/>
              <a:defRPr/>
            </a:pPr>
            <a:endParaRPr lang="de-DE" altLang="de-DE" sz="2000" b="1" dirty="0">
              <a:solidFill>
                <a:schemeClr val="tx1">
                  <a:lumMod val="50000"/>
                  <a:lumOff val="50000"/>
                </a:schemeClr>
              </a:solidFill>
            </a:endParaRPr>
          </a:p>
          <a:p>
            <a:pPr>
              <a:lnSpc>
                <a:spcPct val="80000"/>
              </a:lnSpc>
              <a:spcBef>
                <a:spcPts val="0"/>
              </a:spcBef>
              <a:defRPr/>
            </a:pPr>
            <a:r>
              <a:rPr lang="de-DE" altLang="de-DE" sz="2000" dirty="0">
                <a:solidFill>
                  <a:schemeClr val="tx1"/>
                </a:solidFill>
              </a:rPr>
              <a:t>Zukunftsgerichtet</a:t>
            </a:r>
          </a:p>
          <a:p>
            <a:pPr>
              <a:lnSpc>
                <a:spcPct val="80000"/>
              </a:lnSpc>
              <a:spcBef>
                <a:spcPts val="0"/>
              </a:spcBef>
              <a:defRPr/>
            </a:pPr>
            <a:endParaRPr lang="de-DE" altLang="de-DE" sz="2000" dirty="0">
              <a:solidFill>
                <a:schemeClr val="tx1"/>
              </a:solidFill>
            </a:endParaRPr>
          </a:p>
          <a:p>
            <a:pPr>
              <a:lnSpc>
                <a:spcPct val="80000"/>
              </a:lnSpc>
              <a:spcBef>
                <a:spcPts val="0"/>
              </a:spcBef>
              <a:defRPr/>
            </a:pPr>
            <a:r>
              <a:rPr lang="de-DE" altLang="de-DE" sz="2000" dirty="0">
                <a:solidFill>
                  <a:schemeClr val="tx1"/>
                </a:solidFill>
              </a:rPr>
              <a:t>Ansporn für den nächsten Schritt</a:t>
            </a:r>
          </a:p>
          <a:p>
            <a:pPr>
              <a:lnSpc>
                <a:spcPct val="80000"/>
              </a:lnSpc>
              <a:spcBef>
                <a:spcPts val="0"/>
              </a:spcBef>
              <a:defRPr/>
            </a:pPr>
            <a:endParaRPr lang="de-DE" altLang="de-DE" sz="2000" dirty="0">
              <a:solidFill>
                <a:schemeClr val="tx1"/>
              </a:solidFill>
            </a:endParaRPr>
          </a:p>
          <a:p>
            <a:pPr>
              <a:lnSpc>
                <a:spcPct val="80000"/>
              </a:lnSpc>
              <a:spcBef>
                <a:spcPts val="0"/>
              </a:spcBef>
              <a:defRPr/>
            </a:pPr>
            <a:r>
              <a:rPr lang="de-DE" altLang="de-DE" sz="2000" dirty="0">
                <a:solidFill>
                  <a:schemeClr val="tx1"/>
                </a:solidFill>
              </a:rPr>
              <a:t>orientiert sich am Prozess</a:t>
            </a:r>
          </a:p>
          <a:p>
            <a:pPr>
              <a:lnSpc>
                <a:spcPct val="80000"/>
              </a:lnSpc>
              <a:spcBef>
                <a:spcPts val="0"/>
              </a:spcBef>
              <a:defRPr/>
            </a:pPr>
            <a:endParaRPr lang="de-DE" altLang="de-DE" sz="2000" dirty="0">
              <a:solidFill>
                <a:schemeClr val="tx1"/>
              </a:solidFill>
            </a:endParaRPr>
          </a:p>
          <a:p>
            <a:pPr>
              <a:lnSpc>
                <a:spcPct val="120000"/>
              </a:lnSpc>
              <a:spcBef>
                <a:spcPts val="0"/>
              </a:spcBef>
              <a:defRPr/>
            </a:pPr>
            <a:r>
              <a:rPr lang="de-DE" altLang="de-DE" sz="2000" dirty="0">
                <a:solidFill>
                  <a:schemeClr val="tx1"/>
                </a:solidFill>
              </a:rPr>
              <a:t>kann bei Null starten / auf sehr niedrigem Stand aufbauen</a:t>
            </a:r>
          </a:p>
          <a:p>
            <a:pPr>
              <a:lnSpc>
                <a:spcPct val="120000"/>
              </a:lnSpc>
              <a:spcBef>
                <a:spcPts val="0"/>
              </a:spcBef>
              <a:defRPr/>
            </a:pPr>
            <a:r>
              <a:rPr lang="de-DE" altLang="de-DE" sz="2000" dirty="0">
                <a:solidFill>
                  <a:schemeClr val="tx1"/>
                </a:solidFill>
              </a:rPr>
              <a:t>orientiert sich am momentanen Bedarf des Adressaten</a:t>
            </a:r>
          </a:p>
          <a:p>
            <a:pPr>
              <a:lnSpc>
                <a:spcPct val="120000"/>
              </a:lnSpc>
              <a:spcBef>
                <a:spcPts val="0"/>
              </a:spcBef>
              <a:defRPr/>
            </a:pPr>
            <a:r>
              <a:rPr lang="de-DE" altLang="de-DE" sz="2000" dirty="0">
                <a:solidFill>
                  <a:schemeClr val="tx1"/>
                </a:solidFill>
              </a:rPr>
              <a:t>bietet auch bei Misserfolg Raum für weitere Entwicklung</a:t>
            </a:r>
            <a:endParaRPr lang="de-DE" altLang="de-DE" sz="2000" b="1" dirty="0">
              <a:solidFill>
                <a:schemeClr val="tx1"/>
              </a:solidFill>
            </a:endParaRPr>
          </a:p>
          <a:p>
            <a:pPr eaLnBrk="1" hangingPunct="1">
              <a:lnSpc>
                <a:spcPct val="80000"/>
              </a:lnSpc>
              <a:buFont typeface="Wingdings" panose="05000000000000000000" pitchFamily="2" charset="2"/>
              <a:buChar char="Ø"/>
              <a:defRPr/>
            </a:pPr>
            <a:endParaRPr lang="de-DE" altLang="de-DE" sz="1700" b="1" dirty="0">
              <a:solidFill>
                <a:schemeClr val="tx1"/>
              </a:solidFill>
            </a:endParaRPr>
          </a:p>
          <a:p>
            <a:pPr eaLnBrk="1" hangingPunct="1">
              <a:lnSpc>
                <a:spcPct val="80000"/>
              </a:lnSpc>
              <a:buFontTx/>
              <a:buNone/>
              <a:defRPr/>
            </a:pPr>
            <a:endParaRPr lang="de-DE" altLang="de-DE" sz="2000" b="1" dirty="0">
              <a:solidFill>
                <a:schemeClr val="tx1"/>
              </a:solidFill>
            </a:endParaRPr>
          </a:p>
          <a:p>
            <a:pPr marL="0" indent="0">
              <a:lnSpc>
                <a:spcPct val="80000"/>
              </a:lnSpc>
              <a:buNone/>
              <a:defRPr/>
            </a:pPr>
            <a:endParaRPr lang="de-DE" altLang="de-DE" sz="2000" dirty="0">
              <a:solidFill>
                <a:schemeClr val="tx1"/>
              </a:solidFill>
            </a:endParaRPr>
          </a:p>
          <a:p>
            <a:pPr eaLnBrk="1" hangingPunct="1">
              <a:lnSpc>
                <a:spcPct val="80000"/>
              </a:lnSpc>
              <a:defRPr/>
            </a:pPr>
            <a:endParaRPr lang="de-DE" altLang="de-DE" sz="2000" dirty="0">
              <a:solidFill>
                <a:schemeClr val="tx1">
                  <a:lumMod val="50000"/>
                  <a:lumOff val="50000"/>
                </a:schemeClr>
              </a:solidFill>
            </a:endParaRPr>
          </a:p>
        </p:txBody>
      </p:sp>
      <p:sp>
        <p:nvSpPr>
          <p:cNvPr id="2" name="Foliennummernplatzhalter 1">
            <a:extLst>
              <a:ext uri="{FF2B5EF4-FFF2-40B4-BE49-F238E27FC236}">
                <a16:creationId xmlns:a16="http://schemas.microsoft.com/office/drawing/2014/main" id="{4D96BAC9-5DEC-C82C-7092-EBCC8D8110CC}"/>
              </a:ext>
            </a:extLst>
          </p:cNvPr>
          <p:cNvSpPr>
            <a:spLocks noGrp="1"/>
          </p:cNvSpPr>
          <p:nvPr>
            <p:ph type="sldNum" sz="quarter" idx="12"/>
          </p:nvPr>
        </p:nvSpPr>
        <p:spPr/>
        <p:txBody>
          <a:bodyPr/>
          <a:lstStyle/>
          <a:p>
            <a:fld id="{8A7A6979-0714-4377-B894-6BE4C2D6E202}" type="slidenum">
              <a:rPr lang="en-US" smtClean="0"/>
              <a:t>15</a:t>
            </a:fld>
            <a:endParaRPr lang="en-US" dirty="0"/>
          </a:p>
        </p:txBody>
      </p:sp>
    </p:spTree>
    <p:extLst>
      <p:ext uri="{BB962C8B-B14F-4D97-AF65-F5344CB8AC3E}">
        <p14:creationId xmlns:p14="http://schemas.microsoft.com/office/powerpoint/2010/main" val="20951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DD05944-AAA0-43C3-B2A4-5529C158B06A}"/>
              </a:ext>
            </a:extLst>
          </p:cNvPr>
          <p:cNvPicPr>
            <a:picLocks noChangeAspect="1"/>
          </p:cNvPicPr>
          <p:nvPr/>
        </p:nvPicPr>
        <p:blipFill rotWithShape="1">
          <a:blip r:embed="rId3"/>
          <a:srcRect l="1967" r="2" b="2"/>
          <a:stretch/>
        </p:blipFill>
        <p:spPr>
          <a:xfrm>
            <a:off x="-1" y="10"/>
            <a:ext cx="7501389" cy="4571990"/>
          </a:xfrm>
          <a:prstGeom prst="rect">
            <a:avLst/>
          </a:prstGeom>
        </p:spPr>
      </p:pic>
      <p:pic>
        <p:nvPicPr>
          <p:cNvPr id="5" name="Grafik 4">
            <a:extLst>
              <a:ext uri="{FF2B5EF4-FFF2-40B4-BE49-F238E27FC236}">
                <a16:creationId xmlns:a16="http://schemas.microsoft.com/office/drawing/2014/main" id="{021C5075-1ECC-4C52-BE38-D6BD16E9FA62}"/>
              </a:ext>
            </a:extLst>
          </p:cNvPr>
          <p:cNvPicPr>
            <a:picLocks noChangeAspect="1"/>
          </p:cNvPicPr>
          <p:nvPr/>
        </p:nvPicPr>
        <p:blipFill rotWithShape="1">
          <a:blip r:embed="rId4"/>
          <a:srcRect l="18468" r="13052" b="3"/>
          <a:stretch/>
        </p:blipFill>
        <p:spPr>
          <a:xfrm>
            <a:off x="7501388" y="10"/>
            <a:ext cx="4690612" cy="4571990"/>
          </a:xfrm>
          <a:prstGeom prst="rect">
            <a:avLst/>
          </a:prstGeom>
        </p:spPr>
      </p:pic>
      <p:sp>
        <p:nvSpPr>
          <p:cNvPr id="2" name="Titel 1">
            <a:extLst>
              <a:ext uri="{FF2B5EF4-FFF2-40B4-BE49-F238E27FC236}">
                <a16:creationId xmlns:a16="http://schemas.microsoft.com/office/drawing/2014/main" id="{7EAD9F7C-36C7-4A35-A97E-37A42C7506E4}"/>
              </a:ext>
            </a:extLst>
          </p:cNvPr>
          <p:cNvSpPr>
            <a:spLocks noGrp="1"/>
          </p:cNvSpPr>
          <p:nvPr>
            <p:ph type="title"/>
          </p:nvPr>
        </p:nvSpPr>
        <p:spPr>
          <a:xfrm>
            <a:off x="1600200" y="3753529"/>
            <a:ext cx="8991600" cy="1645759"/>
          </a:xfrm>
        </p:spPr>
        <p:txBody>
          <a:bodyPr vert="horz" lIns="274320" tIns="182880" rIns="274320" bIns="182880" rtlCol="0" anchor="ctr" anchorCtr="1">
            <a:normAutofit/>
          </a:bodyPr>
          <a:lstStyle/>
          <a:p>
            <a:r>
              <a:rPr lang="en-US" sz="3800">
                <a:solidFill>
                  <a:srgbClr val="262626"/>
                </a:solidFill>
              </a:rPr>
              <a:t>Wie geht Ermutigung </a:t>
            </a:r>
          </a:p>
        </p:txBody>
      </p:sp>
      <p:sp>
        <p:nvSpPr>
          <p:cNvPr id="3" name="Foliennummernplatzhalter 2">
            <a:extLst>
              <a:ext uri="{FF2B5EF4-FFF2-40B4-BE49-F238E27FC236}">
                <a16:creationId xmlns:a16="http://schemas.microsoft.com/office/drawing/2014/main" id="{60CB3E67-EF32-0F49-15A3-D41D67C31E69}"/>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23347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6C42F-5D9A-43B6-80E0-55D1E8C60D6B}"/>
              </a:ext>
            </a:extLst>
          </p:cNvPr>
          <p:cNvSpPr>
            <a:spLocks noGrp="1"/>
          </p:cNvSpPr>
          <p:nvPr>
            <p:ph type="title"/>
          </p:nvPr>
        </p:nvSpPr>
        <p:spPr>
          <a:xfrm>
            <a:off x="6642295" y="2540713"/>
            <a:ext cx="4801370" cy="1776574"/>
          </a:xfrm>
        </p:spPr>
        <p:txBody>
          <a:bodyPr vert="horz" wrap="square" lIns="182880" tIns="182880" rIns="182880" bIns="182880" rtlCol="0" anchor="ctr" anchorCtr="1">
            <a:normAutofit fontScale="90000"/>
          </a:bodyPr>
          <a:lstStyle/>
          <a:p>
            <a:r>
              <a:rPr lang="en-US" dirty="0" err="1"/>
              <a:t>Zugehörigkeitsgefühl</a:t>
            </a:r>
            <a:r>
              <a:rPr lang="en-US" dirty="0"/>
              <a:t> </a:t>
            </a:r>
            <a:r>
              <a:rPr lang="en-US" dirty="0" err="1"/>
              <a:t>macht</a:t>
            </a:r>
            <a:r>
              <a:rPr lang="en-US" dirty="0"/>
              <a:t> </a:t>
            </a:r>
            <a:br>
              <a:rPr lang="en-US" dirty="0"/>
            </a:br>
            <a:r>
              <a:rPr lang="en-US" dirty="0"/>
              <a:t>Gemeinschaft </a:t>
            </a:r>
            <a:br>
              <a:rPr lang="en-US" dirty="0"/>
            </a:br>
            <a:r>
              <a:rPr lang="en-US" dirty="0" err="1"/>
              <a:t>möglich</a:t>
            </a:r>
            <a:endParaRPr lang="en-US" dirty="0"/>
          </a:p>
        </p:txBody>
      </p:sp>
      <p:sp>
        <p:nvSpPr>
          <p:cNvPr id="9" name="Rectangle 8">
            <a:extLst>
              <a:ext uri="{FF2B5EF4-FFF2-40B4-BE49-F238E27FC236}">
                <a16:creationId xmlns:a16="http://schemas.microsoft.com/office/drawing/2014/main" id="{5712FDE2-4863-4EC3-B879-2D7CA5511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ildergebnis für Zugehörigkeitsgefühl Kinder Individualpsychologie">
            <a:extLst>
              <a:ext uri="{FF2B5EF4-FFF2-40B4-BE49-F238E27FC236}">
                <a16:creationId xmlns:a16="http://schemas.microsoft.com/office/drawing/2014/main" id="{454BFCBB-AE9C-4E14-B720-2D3174593D6B}"/>
              </a:ext>
            </a:extLst>
          </p:cNvPr>
          <p:cNvPicPr>
            <a:picLocks noGrp="1" noChangeAspect="1" noChangeArrowheads="1"/>
          </p:cNvPicPr>
          <p:nvPr>
            <p:ph idx="1"/>
          </p:nvPr>
        </p:nvPicPr>
        <p:blipFill>
          <a:blip r:embed="rId3" cstate="print"/>
          <a:stretch>
            <a:fillRect/>
          </a:stretch>
        </p:blipFill>
        <p:spPr bwMode="auto">
          <a:xfrm>
            <a:off x="654550" y="216317"/>
            <a:ext cx="4786897" cy="6425365"/>
          </a:xfrm>
          <a:prstGeom prst="rect">
            <a:avLst/>
          </a:prstGeom>
          <a:noFill/>
        </p:spPr>
      </p:pic>
      <p:sp>
        <p:nvSpPr>
          <p:cNvPr id="3" name="Foliennummernplatzhalter 2">
            <a:extLst>
              <a:ext uri="{FF2B5EF4-FFF2-40B4-BE49-F238E27FC236}">
                <a16:creationId xmlns:a16="http://schemas.microsoft.com/office/drawing/2014/main" id="{6BA390B1-7CBF-9C72-031A-23C51679BE79}"/>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11803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6443960-C1BD-C070-E6EA-5508925DC864}"/>
              </a:ext>
            </a:extLst>
          </p:cNvPr>
          <p:cNvSpPr>
            <a:spLocks noGrp="1"/>
          </p:cNvSpPr>
          <p:nvPr>
            <p:ph type="title"/>
          </p:nvPr>
        </p:nvSpPr>
        <p:spPr>
          <a:xfrm>
            <a:off x="1071040" y="607618"/>
            <a:ext cx="10003007" cy="1188720"/>
          </a:xfrm>
        </p:spPr>
        <p:txBody>
          <a:bodyPr>
            <a:normAutofit/>
          </a:bodyPr>
          <a:lstStyle/>
          <a:p>
            <a:r>
              <a:rPr lang="de-AT" dirty="0"/>
              <a:t>Ermutigende Beziehungsqualitäten</a:t>
            </a:r>
            <a:br>
              <a:rPr lang="de-AT" dirty="0"/>
            </a:br>
            <a:r>
              <a:rPr lang="de-AT" dirty="0" err="1"/>
              <a:t>eQ`s</a:t>
            </a:r>
            <a:r>
              <a:rPr lang="de-AT" dirty="0"/>
              <a:t> oder </a:t>
            </a:r>
            <a:r>
              <a:rPr lang="de-AT" dirty="0" err="1"/>
              <a:t>Bq`s</a:t>
            </a:r>
            <a:endParaRPr lang="de-AT" dirty="0"/>
          </a:p>
        </p:txBody>
      </p:sp>
      <p:sp>
        <p:nvSpPr>
          <p:cNvPr id="5" name="Inhaltsplatzhalter 4">
            <a:extLst>
              <a:ext uri="{FF2B5EF4-FFF2-40B4-BE49-F238E27FC236}">
                <a16:creationId xmlns:a16="http://schemas.microsoft.com/office/drawing/2014/main" id="{F5FA5AE1-A8A2-ACC3-588F-186B6821EDFE}"/>
              </a:ext>
            </a:extLst>
          </p:cNvPr>
          <p:cNvSpPr>
            <a:spLocks noGrp="1"/>
          </p:cNvSpPr>
          <p:nvPr>
            <p:ph idx="1"/>
          </p:nvPr>
        </p:nvSpPr>
        <p:spPr>
          <a:xfrm>
            <a:off x="1117953" y="2319992"/>
            <a:ext cx="8211577" cy="5883104"/>
          </a:xfrm>
        </p:spPr>
        <p:txBody>
          <a:bodyPr>
            <a:normAutofit/>
          </a:bodyPr>
          <a:lstStyle/>
          <a:p>
            <a:pPr marL="285750" indent="-285750">
              <a:lnSpc>
                <a:spcPct val="90000"/>
              </a:lnSpc>
              <a:buFont typeface="Arial" panose="020B0604020202020204" pitchFamily="34" charset="0"/>
              <a:buChar char="•"/>
            </a:pPr>
            <a:r>
              <a:rPr lang="de-DE" altLang="de-DE" sz="1800" dirty="0"/>
              <a:t>der freundliche Blick / freundliche Stimme	</a:t>
            </a:r>
          </a:p>
          <a:p>
            <a:pPr marL="285750" indent="-285750">
              <a:lnSpc>
                <a:spcPct val="90000"/>
              </a:lnSpc>
              <a:buFont typeface="Arial" panose="020B0604020202020204" pitchFamily="34" charset="0"/>
              <a:buChar char="•"/>
            </a:pPr>
            <a:r>
              <a:rPr lang="de-DE" altLang="de-DE" sz="1800" dirty="0"/>
              <a:t>aktives Zuhören (ohne Zeitdruck!)</a:t>
            </a:r>
          </a:p>
          <a:p>
            <a:pPr marL="285750" indent="-285750">
              <a:lnSpc>
                <a:spcPct val="90000"/>
              </a:lnSpc>
              <a:buFont typeface="Arial" panose="020B0604020202020204" pitchFamily="34" charset="0"/>
              <a:buChar char="•"/>
            </a:pPr>
            <a:r>
              <a:rPr lang="de-DE" altLang="de-DE" sz="1800" dirty="0"/>
              <a:t>sich ehrlich interessieren (Kinder sind Philosophen!)</a:t>
            </a:r>
          </a:p>
          <a:p>
            <a:pPr marL="285750" indent="-285750">
              <a:lnSpc>
                <a:spcPct val="90000"/>
              </a:lnSpc>
              <a:buFont typeface="Arial" panose="020B0604020202020204" pitchFamily="34" charset="0"/>
              <a:buChar char="•"/>
            </a:pPr>
            <a:r>
              <a:rPr lang="de-DE" altLang="de-DE" sz="1800" dirty="0"/>
              <a:t>beitragen lassen (auch wenn es alleine schneller geht)</a:t>
            </a:r>
          </a:p>
          <a:p>
            <a:pPr marL="285750" indent="-285750">
              <a:lnSpc>
                <a:spcPct val="90000"/>
              </a:lnSpc>
              <a:buFont typeface="Arial" panose="020B0604020202020204" pitchFamily="34" charset="0"/>
              <a:buChar char="•"/>
            </a:pPr>
            <a:r>
              <a:rPr lang="de-DE" altLang="de-DE" sz="1800" dirty="0"/>
              <a:t>Begeisterung zeigen</a:t>
            </a:r>
          </a:p>
          <a:p>
            <a:pPr marL="285750" indent="-285750">
              <a:lnSpc>
                <a:spcPct val="90000"/>
              </a:lnSpc>
              <a:buFont typeface="Arial" panose="020B0604020202020204" pitchFamily="34" charset="0"/>
              <a:buChar char="•"/>
            </a:pPr>
            <a:r>
              <a:rPr lang="de-DE" altLang="de-DE" sz="1800" dirty="0"/>
              <a:t>Gutes betonen, nicht Defizite</a:t>
            </a:r>
          </a:p>
          <a:p>
            <a:pPr marL="285750" indent="-285750">
              <a:lnSpc>
                <a:spcPct val="90000"/>
              </a:lnSpc>
              <a:buFont typeface="Arial" panose="020B0604020202020204" pitchFamily="34" charset="0"/>
              <a:buChar char="•"/>
            </a:pPr>
            <a:r>
              <a:rPr lang="de-DE" altLang="de-DE" sz="1800" dirty="0"/>
              <a:t>Verantwortung übertragen</a:t>
            </a:r>
          </a:p>
          <a:p>
            <a:pPr marL="285750" indent="-285750">
              <a:lnSpc>
                <a:spcPct val="90000"/>
              </a:lnSpc>
              <a:buFont typeface="Arial" panose="020B0604020202020204" pitchFamily="34" charset="0"/>
              <a:buChar char="•"/>
            </a:pPr>
            <a:r>
              <a:rPr lang="de-DE" altLang="de-DE" sz="1800" dirty="0"/>
              <a:t>Körpernähe herstellen</a:t>
            </a:r>
          </a:p>
          <a:p>
            <a:pPr marL="285750" indent="-285750">
              <a:lnSpc>
                <a:spcPct val="90000"/>
              </a:lnSpc>
              <a:buFont typeface="Arial" panose="020B0604020202020204" pitchFamily="34" charset="0"/>
              <a:buChar char="•"/>
            </a:pPr>
            <a:r>
              <a:rPr lang="de-DE" altLang="de-DE" sz="1800" dirty="0"/>
              <a:t>geduldig sein</a:t>
            </a:r>
          </a:p>
          <a:p>
            <a:pPr marL="285750" indent="-285750">
              <a:lnSpc>
                <a:spcPct val="90000"/>
              </a:lnSpc>
              <a:buFont typeface="Arial" panose="020B0604020202020204" pitchFamily="34" charset="0"/>
              <a:buChar char="•"/>
            </a:pPr>
            <a:r>
              <a:rPr lang="de-DE" altLang="de-DE" sz="1800" dirty="0"/>
              <a:t>Versuche und Fortschritte anerkennen (Mut zur Unvollkommenheit!)</a:t>
            </a:r>
          </a:p>
          <a:p>
            <a:pPr marL="285750" indent="-285750">
              <a:lnSpc>
                <a:spcPct val="90000"/>
              </a:lnSpc>
              <a:buFont typeface="Arial" panose="020B0604020202020204" pitchFamily="34" charset="0"/>
              <a:buChar char="•"/>
            </a:pPr>
            <a:r>
              <a:rPr lang="de-DE" altLang="de-DE" sz="1800" dirty="0"/>
              <a:t>Fröhlichkeit, Humor</a:t>
            </a:r>
          </a:p>
          <a:p>
            <a:endParaRPr lang="de-AT" dirty="0"/>
          </a:p>
        </p:txBody>
      </p:sp>
      <p:pic>
        <p:nvPicPr>
          <p:cNvPr id="6" name="Grafik 5">
            <a:extLst>
              <a:ext uri="{FF2B5EF4-FFF2-40B4-BE49-F238E27FC236}">
                <a16:creationId xmlns:a16="http://schemas.microsoft.com/office/drawing/2014/main" id="{30DED31D-23E5-FBC1-9F92-CB7B6530D54C}"/>
              </a:ext>
            </a:extLst>
          </p:cNvPr>
          <p:cNvPicPr>
            <a:picLocks noChangeAspect="1"/>
          </p:cNvPicPr>
          <p:nvPr/>
        </p:nvPicPr>
        <p:blipFill>
          <a:blip r:embed="rId3"/>
          <a:stretch>
            <a:fillRect/>
          </a:stretch>
        </p:blipFill>
        <p:spPr>
          <a:xfrm>
            <a:off x="7973039" y="2397609"/>
            <a:ext cx="3101008" cy="3691677"/>
          </a:xfrm>
          <a:prstGeom prst="rect">
            <a:avLst/>
          </a:prstGeom>
        </p:spPr>
      </p:pic>
      <p:sp>
        <p:nvSpPr>
          <p:cNvPr id="2" name="Foliennummernplatzhalter 1">
            <a:extLst>
              <a:ext uri="{FF2B5EF4-FFF2-40B4-BE49-F238E27FC236}">
                <a16:creationId xmlns:a16="http://schemas.microsoft.com/office/drawing/2014/main" id="{DF59A4FF-2F31-E610-8699-F94596E8A45D}"/>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11092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D9F7C-36C7-4A35-A97E-37A42C7506E4}"/>
              </a:ext>
            </a:extLst>
          </p:cNvPr>
          <p:cNvSpPr>
            <a:spLocks noGrp="1"/>
          </p:cNvSpPr>
          <p:nvPr>
            <p:ph type="title"/>
          </p:nvPr>
        </p:nvSpPr>
        <p:spPr>
          <a:xfrm>
            <a:off x="5138928" y="964692"/>
            <a:ext cx="6092952" cy="1188720"/>
          </a:xfrm>
        </p:spPr>
        <p:txBody>
          <a:bodyPr>
            <a:normAutofit/>
          </a:bodyPr>
          <a:lstStyle/>
          <a:p>
            <a:r>
              <a:rPr lang="de-AT" dirty="0"/>
              <a:t>Wie geht Ermutigung </a:t>
            </a:r>
            <a:br>
              <a:rPr lang="de-AT" dirty="0"/>
            </a:br>
            <a:r>
              <a:rPr lang="de-AT" dirty="0"/>
              <a:t>im Alltag </a:t>
            </a:r>
          </a:p>
        </p:txBody>
      </p:sp>
      <p:pic>
        <p:nvPicPr>
          <p:cNvPr id="5" name="Grafik 4">
            <a:extLst>
              <a:ext uri="{FF2B5EF4-FFF2-40B4-BE49-F238E27FC236}">
                <a16:creationId xmlns:a16="http://schemas.microsoft.com/office/drawing/2014/main" id="{021C5075-1ECC-4C52-BE38-D6BD16E9FA62}"/>
              </a:ext>
            </a:extLst>
          </p:cNvPr>
          <p:cNvPicPr>
            <a:picLocks noChangeAspect="1"/>
          </p:cNvPicPr>
          <p:nvPr/>
        </p:nvPicPr>
        <p:blipFill rotWithShape="1">
          <a:blip r:embed="rId3"/>
          <a:srcRect r="-1" b="6925"/>
          <a:stretch/>
        </p:blipFill>
        <p:spPr>
          <a:xfrm>
            <a:off x="960121" y="964692"/>
            <a:ext cx="3707652" cy="2303442"/>
          </a:xfrm>
          <a:prstGeom prst="rect">
            <a:avLst/>
          </a:prstGeom>
          <a:ln w="31750" cap="sq">
            <a:solidFill>
              <a:srgbClr val="FFFFFF"/>
            </a:solidFill>
            <a:miter lim="800000"/>
          </a:ln>
        </p:spPr>
      </p:pic>
      <p:pic>
        <p:nvPicPr>
          <p:cNvPr id="4" name="Grafik 3">
            <a:extLst>
              <a:ext uri="{FF2B5EF4-FFF2-40B4-BE49-F238E27FC236}">
                <a16:creationId xmlns:a16="http://schemas.microsoft.com/office/drawing/2014/main" id="{6DD05944-AAA0-43C3-B2A4-5529C158B06A}"/>
              </a:ext>
            </a:extLst>
          </p:cNvPr>
          <p:cNvPicPr>
            <a:picLocks noChangeAspect="1"/>
          </p:cNvPicPr>
          <p:nvPr/>
        </p:nvPicPr>
        <p:blipFill rotWithShape="1">
          <a:blip r:embed="rId4"/>
          <a:srcRect l="3452" r="4" b="4"/>
          <a:stretch/>
        </p:blipFill>
        <p:spPr>
          <a:xfrm>
            <a:off x="960120" y="3589868"/>
            <a:ext cx="3707652" cy="2294537"/>
          </a:xfrm>
          <a:prstGeom prst="rect">
            <a:avLst/>
          </a:prstGeom>
          <a:ln w="31750" cap="sq">
            <a:solidFill>
              <a:srgbClr val="FFFFFF"/>
            </a:solidFill>
            <a:miter lim="800000"/>
          </a:ln>
        </p:spPr>
      </p:pic>
      <p:sp>
        <p:nvSpPr>
          <p:cNvPr id="3" name="Inhaltsplatzhalter 2">
            <a:extLst>
              <a:ext uri="{FF2B5EF4-FFF2-40B4-BE49-F238E27FC236}">
                <a16:creationId xmlns:a16="http://schemas.microsoft.com/office/drawing/2014/main" id="{B30BA6C5-A92A-4265-B75F-B438090427F5}"/>
              </a:ext>
            </a:extLst>
          </p:cNvPr>
          <p:cNvSpPr>
            <a:spLocks noGrp="1"/>
          </p:cNvSpPr>
          <p:nvPr>
            <p:ph idx="1"/>
          </p:nvPr>
        </p:nvSpPr>
        <p:spPr>
          <a:xfrm>
            <a:off x="5089646" y="2475145"/>
            <a:ext cx="6142233" cy="3409259"/>
          </a:xfrm>
        </p:spPr>
        <p:txBody>
          <a:bodyPr>
            <a:normAutofit/>
          </a:bodyPr>
          <a:lstStyle/>
          <a:p>
            <a:pPr>
              <a:lnSpc>
                <a:spcPct val="90000"/>
              </a:lnSpc>
            </a:pPr>
            <a:r>
              <a:rPr lang="de-AT" dirty="0"/>
              <a:t>Miteinander reden,  zuhören, Interesse zeigen (Achtung Handy)</a:t>
            </a:r>
          </a:p>
          <a:p>
            <a:pPr>
              <a:lnSpc>
                <a:spcPct val="90000"/>
              </a:lnSpc>
            </a:pPr>
            <a:r>
              <a:rPr lang="de-AT" dirty="0"/>
              <a:t>Mut und Angst gehören zusammen</a:t>
            </a:r>
          </a:p>
          <a:p>
            <a:pPr marL="285750" indent="-285750">
              <a:lnSpc>
                <a:spcPct val="90000"/>
              </a:lnSpc>
            </a:pPr>
            <a:r>
              <a:rPr lang="de-AT" dirty="0"/>
              <a:t>Riskantes Zulassen (Zutrauen)</a:t>
            </a:r>
          </a:p>
          <a:p>
            <a:pPr marL="285750" indent="-285750">
              <a:lnSpc>
                <a:spcPct val="90000"/>
              </a:lnSpc>
            </a:pPr>
            <a:r>
              <a:rPr lang="de-AT" dirty="0"/>
              <a:t>Grenzen respektieren</a:t>
            </a:r>
          </a:p>
          <a:p>
            <a:pPr marL="285750" indent="-285750">
              <a:lnSpc>
                <a:spcPct val="90000"/>
              </a:lnSpc>
            </a:pPr>
            <a:r>
              <a:rPr lang="de-AT" dirty="0"/>
              <a:t>Vergleiche vermeiden</a:t>
            </a:r>
          </a:p>
          <a:p>
            <a:pPr marL="285750" indent="-285750">
              <a:lnSpc>
                <a:spcPct val="90000"/>
              </a:lnSpc>
            </a:pPr>
            <a:r>
              <a:rPr lang="de-AT" dirty="0"/>
              <a:t>Empathie fördern</a:t>
            </a:r>
          </a:p>
          <a:p>
            <a:pPr marL="285750" indent="-285750">
              <a:lnSpc>
                <a:spcPct val="90000"/>
              </a:lnSpc>
            </a:pPr>
            <a:r>
              <a:rPr lang="de-AT" dirty="0"/>
              <a:t>Frustrationstoleranz (Achtung mit verwöhnen)</a:t>
            </a:r>
          </a:p>
          <a:p>
            <a:pPr>
              <a:lnSpc>
                <a:spcPct val="90000"/>
              </a:lnSpc>
            </a:pPr>
            <a:r>
              <a:rPr lang="de-AT" dirty="0"/>
              <a:t>Fehler zulassen (Fehler sind normal – nicht schlecht)</a:t>
            </a:r>
          </a:p>
        </p:txBody>
      </p:sp>
      <p:sp>
        <p:nvSpPr>
          <p:cNvPr id="6" name="Foliennummernplatzhalter 5">
            <a:extLst>
              <a:ext uri="{FF2B5EF4-FFF2-40B4-BE49-F238E27FC236}">
                <a16:creationId xmlns:a16="http://schemas.microsoft.com/office/drawing/2014/main" id="{1364E2DE-087D-1D13-03D7-2352EA27D02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12521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6" name="Picture 8" descr="&quot;Ich wette, du traust dich nicht...!&quot; - Konfiweb">
            <a:extLst>
              <a:ext uri="{FF2B5EF4-FFF2-40B4-BE49-F238E27FC236}">
                <a16:creationId xmlns:a16="http://schemas.microsoft.com/office/drawing/2014/main" id="{151417FC-E5BE-05E9-BA76-E8C077E00E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14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A970D68-A76C-4343-AC44-E05FDEF22B8D}"/>
              </a:ext>
            </a:extLst>
          </p:cNvPr>
          <p:cNvSpPr>
            <a:spLocks noGrp="1"/>
          </p:cNvSpPr>
          <p:nvPr>
            <p:ph type="title"/>
          </p:nvPr>
        </p:nvSpPr>
        <p:spPr>
          <a:xfrm>
            <a:off x="1600200" y="3629390"/>
            <a:ext cx="8991600" cy="1645920"/>
          </a:xfrm>
          <a:solidFill>
            <a:schemeClr val="bg1">
              <a:alpha val="80000"/>
            </a:schemeClr>
          </a:solidFill>
          <a:ln>
            <a:solidFill>
              <a:schemeClr val="tx1"/>
            </a:solidFill>
          </a:ln>
        </p:spPr>
        <p:txBody>
          <a:bodyPr vert="horz" lIns="274320" tIns="182880" rIns="274320" bIns="182880" rtlCol="0" anchor="ctr" anchorCtr="1">
            <a:normAutofit/>
          </a:bodyPr>
          <a:lstStyle/>
          <a:p>
            <a:r>
              <a:rPr lang="en-US" sz="3500" dirty="0">
                <a:solidFill>
                  <a:schemeClr val="tx1"/>
                </a:solidFill>
              </a:rPr>
              <a:t>Was ist </a:t>
            </a:r>
            <a:r>
              <a:rPr lang="en-US" sz="3500" dirty="0" err="1">
                <a:solidFill>
                  <a:schemeClr val="tx1"/>
                </a:solidFill>
              </a:rPr>
              <a:t>mutig</a:t>
            </a:r>
            <a:r>
              <a:rPr lang="en-US" sz="3500" dirty="0">
                <a:solidFill>
                  <a:schemeClr val="tx1"/>
                </a:solidFill>
              </a:rPr>
              <a:t>? Was </a:t>
            </a:r>
            <a:r>
              <a:rPr lang="en-US" sz="3500" dirty="0" err="1">
                <a:solidFill>
                  <a:schemeClr val="tx1"/>
                </a:solidFill>
              </a:rPr>
              <a:t>isT</a:t>
            </a:r>
            <a:r>
              <a:rPr lang="en-US" sz="3500" dirty="0">
                <a:solidFill>
                  <a:schemeClr val="tx1"/>
                </a:solidFill>
              </a:rPr>
              <a:t> MUT?</a:t>
            </a:r>
            <a:br>
              <a:rPr lang="en-US" sz="3500" dirty="0">
                <a:solidFill>
                  <a:schemeClr val="tx1"/>
                </a:solidFill>
              </a:rPr>
            </a:br>
            <a:r>
              <a:rPr lang="en-US" sz="3500" dirty="0">
                <a:solidFill>
                  <a:schemeClr val="tx1"/>
                </a:solidFill>
              </a:rPr>
              <a:t>Was ist </a:t>
            </a:r>
            <a:r>
              <a:rPr lang="en-US" sz="3500" dirty="0" err="1">
                <a:solidFill>
                  <a:schemeClr val="tx1"/>
                </a:solidFill>
              </a:rPr>
              <a:t>mit</a:t>
            </a:r>
            <a:r>
              <a:rPr lang="en-US" sz="3500" dirty="0">
                <a:solidFill>
                  <a:schemeClr val="tx1"/>
                </a:solidFill>
              </a:rPr>
              <a:t> MUT </a:t>
            </a:r>
            <a:r>
              <a:rPr lang="en-US" sz="3500" dirty="0" err="1">
                <a:solidFill>
                  <a:schemeClr val="tx1"/>
                </a:solidFill>
              </a:rPr>
              <a:t>nicht</a:t>
            </a:r>
            <a:r>
              <a:rPr lang="en-US" sz="3500" dirty="0">
                <a:solidFill>
                  <a:schemeClr val="tx1"/>
                </a:solidFill>
              </a:rPr>
              <a:t> </a:t>
            </a:r>
            <a:r>
              <a:rPr lang="en-US" sz="3500" dirty="0" err="1">
                <a:solidFill>
                  <a:schemeClr val="tx1"/>
                </a:solidFill>
              </a:rPr>
              <a:t>gemeint</a:t>
            </a:r>
            <a:r>
              <a:rPr lang="en-US" sz="3500" dirty="0">
                <a:solidFill>
                  <a:schemeClr val="tx1"/>
                </a:solidFill>
              </a:rPr>
              <a:t>?</a:t>
            </a:r>
          </a:p>
        </p:txBody>
      </p:sp>
      <p:sp>
        <p:nvSpPr>
          <p:cNvPr id="3" name="Foliennummernplatzhalter 2">
            <a:extLst>
              <a:ext uri="{FF2B5EF4-FFF2-40B4-BE49-F238E27FC236}">
                <a16:creationId xmlns:a16="http://schemas.microsoft.com/office/drawing/2014/main" id="{0242D22B-D96B-48F9-DF42-C1B56D3CCD8D}"/>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54957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754673566"/>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a:extLst>
              <a:ext uri="{FF2B5EF4-FFF2-40B4-BE49-F238E27FC236}">
                <a16:creationId xmlns:a16="http://schemas.microsoft.com/office/drawing/2014/main" id="{66CC4952-19C2-301F-4E5C-E23CD2302575}"/>
              </a:ext>
            </a:extLst>
          </p:cNvPr>
          <p:cNvSpPr>
            <a:spLocks noGrp="1"/>
          </p:cNvSpPr>
          <p:nvPr>
            <p:ph type="sldNum" sz="quarter" idx="12"/>
          </p:nvPr>
        </p:nvSpPr>
        <p:spPr/>
        <p:txBody>
          <a:bodyPr/>
          <a:lstStyle/>
          <a:p>
            <a:fld id="{8A7A6979-0714-4377-B894-6BE4C2D6E202}" type="slidenum">
              <a:rPr lang="en-US" smtClean="0"/>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0B84C-FBE9-4035-B9BF-47916C8D2DBC}"/>
              </a:ext>
            </a:extLst>
          </p:cNvPr>
          <p:cNvSpPr>
            <a:spLocks noGrp="1"/>
          </p:cNvSpPr>
          <p:nvPr>
            <p:ph type="title"/>
          </p:nvPr>
        </p:nvSpPr>
        <p:spPr>
          <a:xfrm>
            <a:off x="-2557" y="280472"/>
            <a:ext cx="7729728" cy="1188720"/>
          </a:xfrm>
        </p:spPr>
        <p:txBody>
          <a:bodyPr/>
          <a:lstStyle/>
          <a:p>
            <a:r>
              <a:rPr lang="de-AT" dirty="0"/>
              <a:t>Was möchten Kinder Mit einem Fehlverhalten wirklich sagen?</a:t>
            </a:r>
          </a:p>
        </p:txBody>
      </p:sp>
      <p:graphicFrame>
        <p:nvGraphicFramePr>
          <p:cNvPr id="9" name="Inhaltsplatzhalter 2">
            <a:extLst>
              <a:ext uri="{FF2B5EF4-FFF2-40B4-BE49-F238E27FC236}">
                <a16:creationId xmlns:a16="http://schemas.microsoft.com/office/drawing/2014/main" id="{A0ACD3D7-711E-6F84-A8F6-A62DD81084D8}"/>
              </a:ext>
            </a:extLst>
          </p:cNvPr>
          <p:cNvGraphicFramePr>
            <a:graphicFrameLocks noGrp="1"/>
          </p:cNvGraphicFramePr>
          <p:nvPr>
            <p:ph idx="1"/>
            <p:extLst>
              <p:ext uri="{D42A27DB-BD31-4B8C-83A1-F6EECF244321}">
                <p14:modId xmlns:p14="http://schemas.microsoft.com/office/powerpoint/2010/main" val="2177520126"/>
              </p:ext>
            </p:extLst>
          </p:nvPr>
        </p:nvGraphicFramePr>
        <p:xfrm>
          <a:off x="2231136" y="2583800"/>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3">
            <a:extLst>
              <a:ext uri="{FF2B5EF4-FFF2-40B4-BE49-F238E27FC236}">
                <a16:creationId xmlns:a16="http://schemas.microsoft.com/office/drawing/2014/main" id="{9F1FA91E-F087-4A4C-A296-3E6D04F74B26}"/>
              </a:ext>
            </a:extLst>
          </p:cNvPr>
          <p:cNvSpPr txBox="1">
            <a:spLocks noChangeArrowheads="1"/>
          </p:cNvSpPr>
          <p:nvPr/>
        </p:nvSpPr>
        <p:spPr bwMode="auto">
          <a:xfrm rot="1416971">
            <a:off x="-6098" y="2577171"/>
            <a:ext cx="3760925" cy="463846"/>
          </a:xfrm>
          <a:prstGeom prst="rect">
            <a:avLst/>
          </a:prstGeom>
          <a:solidFill>
            <a:schemeClr val="accent2">
              <a:lumMod val="75000"/>
            </a:schemeClr>
          </a:solidFill>
          <a:ln w="9360" cap="sq">
            <a:solidFill>
              <a:srgbClr val="00CC98"/>
            </a:solidFill>
            <a:miter lim="800000"/>
            <a:headEnd/>
            <a:tailEnd/>
          </a:ln>
          <a:effectLst>
            <a:outerShdw dist="23040" dir="5400000" algn="ctr" rotWithShape="0">
              <a:srgbClr val="000000">
                <a:alpha val="35036"/>
              </a:srgbClr>
            </a:outerShdw>
          </a:effectLst>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AT" sz="2400" b="1" dirty="0">
                <a:solidFill>
                  <a:srgbClr val="FFFFFF"/>
                </a:solidFill>
                <a:latin typeface="Perpetua" pitchFamily="16" charset="0"/>
                <a:ea typeface="Microsoft YaHei" pitchFamily="32" charset="-122"/>
              </a:rPr>
              <a:t>Komm in Kontakt mit mir! </a:t>
            </a:r>
          </a:p>
        </p:txBody>
      </p:sp>
      <p:sp>
        <p:nvSpPr>
          <p:cNvPr id="5" name="Text Box 6">
            <a:extLst>
              <a:ext uri="{FF2B5EF4-FFF2-40B4-BE49-F238E27FC236}">
                <a16:creationId xmlns:a16="http://schemas.microsoft.com/office/drawing/2014/main" id="{3BDC664A-82DB-4285-BA7F-7D563F302357}"/>
              </a:ext>
            </a:extLst>
          </p:cNvPr>
          <p:cNvSpPr txBox="1">
            <a:spLocks noChangeArrowheads="1"/>
          </p:cNvSpPr>
          <p:nvPr/>
        </p:nvSpPr>
        <p:spPr bwMode="auto">
          <a:xfrm rot="19573128">
            <a:off x="2386304" y="5169224"/>
            <a:ext cx="3362147" cy="833178"/>
          </a:xfrm>
          <a:prstGeom prst="rect">
            <a:avLst/>
          </a:prstGeom>
          <a:solidFill>
            <a:schemeClr val="accent2">
              <a:lumMod val="75000"/>
            </a:schemeClr>
          </a:solidFill>
          <a:ln w="9360" cap="sq">
            <a:solidFill>
              <a:srgbClr val="00CC98"/>
            </a:solidFill>
            <a:miter lim="800000"/>
            <a:headEnd/>
            <a:tailEnd/>
          </a:ln>
          <a:effectLst>
            <a:outerShdw dist="23040" dir="5400000" algn="ctr" rotWithShape="0">
              <a:srgbClr val="000000">
                <a:alpha val="35036"/>
              </a:srgbClr>
            </a:outerShdw>
          </a:effectLst>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AT" sz="2400" b="1" dirty="0">
                <a:solidFill>
                  <a:srgbClr val="FFFFFF"/>
                </a:solidFill>
                <a:latin typeface="Perpetua" pitchFamily="16" charset="0"/>
                <a:ea typeface="Microsoft YaHei" pitchFamily="32" charset="-122"/>
              </a:rPr>
              <a:t>Trau mir was zu. Lass mich mitmachen!</a:t>
            </a:r>
          </a:p>
        </p:txBody>
      </p:sp>
      <p:sp>
        <p:nvSpPr>
          <p:cNvPr id="6" name="Text Box 5">
            <a:extLst>
              <a:ext uri="{FF2B5EF4-FFF2-40B4-BE49-F238E27FC236}">
                <a16:creationId xmlns:a16="http://schemas.microsoft.com/office/drawing/2014/main" id="{E3811BAB-0B8A-4079-B22C-3B2A4CA36E77}"/>
              </a:ext>
            </a:extLst>
          </p:cNvPr>
          <p:cNvSpPr txBox="1">
            <a:spLocks noChangeArrowheads="1"/>
          </p:cNvSpPr>
          <p:nvPr/>
        </p:nvSpPr>
        <p:spPr bwMode="auto">
          <a:xfrm rot="2017787">
            <a:off x="3774671" y="1945141"/>
            <a:ext cx="4176464" cy="833178"/>
          </a:xfrm>
          <a:prstGeom prst="rect">
            <a:avLst/>
          </a:prstGeom>
          <a:solidFill>
            <a:schemeClr val="accent2">
              <a:lumMod val="75000"/>
            </a:schemeClr>
          </a:solidFill>
          <a:ln w="9360" cap="sq">
            <a:solidFill>
              <a:srgbClr val="00CC98"/>
            </a:solidFill>
            <a:miter lim="800000"/>
            <a:headEnd/>
            <a:tailEnd/>
          </a:ln>
          <a:effectLst>
            <a:outerShdw dist="23040" dir="5400000" algn="ctr" rotWithShape="0">
              <a:srgbClr val="000000">
                <a:alpha val="35036"/>
              </a:srgbClr>
            </a:outerShdw>
          </a:effectLst>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AT" sz="2400" b="1" dirty="0">
                <a:solidFill>
                  <a:srgbClr val="FFFFFF"/>
                </a:solidFill>
                <a:latin typeface="Perpetua" pitchFamily="16" charset="0"/>
                <a:ea typeface="Microsoft YaHei" pitchFamily="32" charset="-122"/>
              </a:rPr>
              <a:t>Ich bin verletzt- nimm das ernst. Sorge für Gerechtigkeit!</a:t>
            </a:r>
          </a:p>
        </p:txBody>
      </p:sp>
      <p:sp>
        <p:nvSpPr>
          <p:cNvPr id="7" name="Text Box 4">
            <a:extLst>
              <a:ext uri="{FF2B5EF4-FFF2-40B4-BE49-F238E27FC236}">
                <a16:creationId xmlns:a16="http://schemas.microsoft.com/office/drawing/2014/main" id="{8B529422-414C-449E-A58C-1FC038C7E7F3}"/>
              </a:ext>
            </a:extLst>
          </p:cNvPr>
          <p:cNvSpPr txBox="1">
            <a:spLocks noChangeArrowheads="1"/>
          </p:cNvSpPr>
          <p:nvPr/>
        </p:nvSpPr>
        <p:spPr bwMode="auto">
          <a:xfrm rot="19263080">
            <a:off x="7367916" y="4995421"/>
            <a:ext cx="3569715" cy="833178"/>
          </a:xfrm>
          <a:prstGeom prst="rect">
            <a:avLst/>
          </a:prstGeom>
          <a:solidFill>
            <a:schemeClr val="accent2">
              <a:lumMod val="75000"/>
            </a:schemeClr>
          </a:solidFill>
          <a:ln w="9360" cap="sq">
            <a:solidFill>
              <a:srgbClr val="00CC98"/>
            </a:solidFill>
            <a:miter lim="800000"/>
            <a:headEnd/>
            <a:tailEnd/>
          </a:ln>
          <a:effectLst>
            <a:outerShdw dist="23040" dir="5400000" algn="ctr" rotWithShape="0">
              <a:srgbClr val="000000">
                <a:alpha val="35036"/>
              </a:srgbClr>
            </a:outerShdw>
          </a:effectLst>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AT" sz="2400" b="1" dirty="0">
                <a:solidFill>
                  <a:srgbClr val="FFFFFF"/>
                </a:solidFill>
                <a:latin typeface="Perpetua" pitchFamily="16" charset="0"/>
                <a:ea typeface="Microsoft YaHei" pitchFamily="32" charset="-122"/>
              </a:rPr>
              <a:t>Gib mich </a:t>
            </a:r>
            <a:r>
              <a:rPr lang="de-AT" sz="2400" b="1" dirty="0">
                <a:solidFill>
                  <a:schemeClr val="bg1"/>
                </a:solidFill>
                <a:latin typeface="Perpetua" pitchFamily="16" charset="0"/>
                <a:ea typeface="Microsoft YaHei" pitchFamily="32" charset="-122"/>
              </a:rPr>
              <a:t>nicht</a:t>
            </a:r>
            <a:r>
              <a:rPr lang="de-AT" sz="2400" b="1" dirty="0">
                <a:solidFill>
                  <a:srgbClr val="FFFFFF"/>
                </a:solidFill>
                <a:latin typeface="Perpetua" pitchFamily="16" charset="0"/>
                <a:ea typeface="Microsoft YaHei" pitchFamily="32" charset="-122"/>
              </a:rPr>
              <a:t> auf. Zeig mir den Weg!</a:t>
            </a:r>
          </a:p>
        </p:txBody>
      </p:sp>
      <p:sp>
        <p:nvSpPr>
          <p:cNvPr id="3" name="Titel 1">
            <a:extLst>
              <a:ext uri="{FF2B5EF4-FFF2-40B4-BE49-F238E27FC236}">
                <a16:creationId xmlns:a16="http://schemas.microsoft.com/office/drawing/2014/main" id="{DB56C85C-1292-FC1D-9C1E-C8F70C0E4EA8}"/>
              </a:ext>
            </a:extLst>
          </p:cNvPr>
          <p:cNvSpPr txBox="1">
            <a:spLocks/>
          </p:cNvSpPr>
          <p:nvPr/>
        </p:nvSpPr>
        <p:spPr>
          <a:xfrm rot="1922715">
            <a:off x="8116832" y="1107967"/>
            <a:ext cx="3802698" cy="1794863"/>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fontScale="550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285750" indent="-285750">
              <a:lnSpc>
                <a:spcPct val="170000"/>
              </a:lnSpc>
              <a:buFont typeface="Arial" panose="020B0604020202020204" pitchFamily="34" charset="0"/>
              <a:buChar char="•"/>
            </a:pPr>
            <a:r>
              <a:rPr lang="de-AT" sz="1800" dirty="0"/>
              <a:t>Sich zugehörig fühlen, verbunden sein </a:t>
            </a:r>
          </a:p>
          <a:p>
            <a:pPr marL="457200" indent="-457200">
              <a:lnSpc>
                <a:spcPct val="170000"/>
              </a:lnSpc>
              <a:buFont typeface="Arial" panose="020B0604020202020204" pitchFamily="34" charset="0"/>
              <a:buChar char="•"/>
            </a:pPr>
            <a:r>
              <a:rPr lang="de-AT" sz="1800" dirty="0"/>
              <a:t>Sich entwickeln, besser werden</a:t>
            </a:r>
          </a:p>
          <a:p>
            <a:pPr marL="457200" indent="-457200">
              <a:lnSpc>
                <a:spcPct val="170000"/>
              </a:lnSpc>
              <a:buFont typeface="Arial" panose="020B0604020202020204" pitchFamily="34" charset="0"/>
              <a:buChar char="•"/>
            </a:pPr>
            <a:r>
              <a:rPr lang="de-AT" sz="1800" dirty="0"/>
              <a:t>Sich befähigt fühlen, Bedeutung haben, gebraucht werden</a:t>
            </a:r>
          </a:p>
          <a:p>
            <a:pPr marL="457200" indent="-457200">
              <a:lnSpc>
                <a:spcPct val="170000"/>
              </a:lnSpc>
              <a:buFont typeface="Arial" panose="020B0604020202020204" pitchFamily="34" charset="0"/>
              <a:buChar char="•"/>
            </a:pPr>
            <a:r>
              <a:rPr lang="de-AT" sz="1800" dirty="0"/>
              <a:t>Ermutigt werden</a:t>
            </a:r>
          </a:p>
        </p:txBody>
      </p:sp>
      <p:sp>
        <p:nvSpPr>
          <p:cNvPr id="10" name="Foliennummernplatzhalter 9">
            <a:extLst>
              <a:ext uri="{FF2B5EF4-FFF2-40B4-BE49-F238E27FC236}">
                <a16:creationId xmlns:a16="http://schemas.microsoft.com/office/drawing/2014/main" id="{0CD2AF4C-63C3-B6E6-B9C8-729556E07AA8}"/>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0307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choene-landschaft-accb9c91-c9cb-4d14-99a0-841634c482cb.jpg"/>
          <p:cNvPicPr>
            <a:picLocks noChangeAspect="1"/>
          </p:cNvPicPr>
          <p:nvPr/>
        </p:nvPicPr>
        <p:blipFill>
          <a:blip r:embed="rId3" cstate="print"/>
          <a:stretch>
            <a:fillRect/>
          </a:stretch>
        </p:blipFill>
        <p:spPr>
          <a:xfrm>
            <a:off x="2068291" y="606562"/>
            <a:ext cx="7978349" cy="5620161"/>
          </a:xfrm>
          <a:prstGeom prst="rect">
            <a:avLst/>
          </a:prstGeom>
        </p:spPr>
      </p:pic>
      <p:pic>
        <p:nvPicPr>
          <p:cNvPr id="14340" name="Picture 4" descr="Bildergebnis für misthaufen"/>
          <p:cNvPicPr>
            <a:picLocks noChangeAspect="1" noChangeArrowheads="1"/>
          </p:cNvPicPr>
          <p:nvPr/>
        </p:nvPicPr>
        <p:blipFill>
          <a:blip r:embed="rId4" cstate="print"/>
          <a:srcRect/>
          <a:stretch>
            <a:fillRect/>
          </a:stretch>
        </p:blipFill>
        <p:spPr bwMode="auto">
          <a:xfrm>
            <a:off x="3191740" y="1526528"/>
            <a:ext cx="5712487" cy="3804942"/>
          </a:xfrm>
          <a:prstGeom prst="rect">
            <a:avLst/>
          </a:prstGeom>
          <a:noFill/>
        </p:spPr>
      </p:pic>
      <p:sp>
        <p:nvSpPr>
          <p:cNvPr id="2" name="Foliennummernplatzhalter 1">
            <a:extLst>
              <a:ext uri="{FF2B5EF4-FFF2-40B4-BE49-F238E27FC236}">
                <a16:creationId xmlns:a16="http://schemas.microsoft.com/office/drawing/2014/main" id="{70DEB523-45AB-11C8-644E-58E492059472}"/>
              </a:ext>
            </a:extLst>
          </p:cNvPr>
          <p:cNvSpPr>
            <a:spLocks noGrp="1"/>
          </p:cNvSpPr>
          <p:nvPr>
            <p:ph type="sldNum" sz="quarter" idx="12"/>
          </p:nvPr>
        </p:nvSpPr>
        <p:spPr/>
        <p:txBody>
          <a:bodyPr/>
          <a:lstStyle/>
          <a:p>
            <a:fld id="{8A7A6979-0714-4377-B894-6BE4C2D6E202}" type="slidenum">
              <a:rPr lang="en-US" smtClean="0"/>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Grafik 4" descr="schoene-landschaft-accb9c91-c9cb-4d14-99a0-841634c482cb.jpg"/>
          <p:cNvPicPr>
            <a:picLocks noChangeAspect="1"/>
          </p:cNvPicPr>
          <p:nvPr/>
        </p:nvPicPr>
        <p:blipFill>
          <a:blip r:embed="rId3" cstate="print"/>
          <a:stretch>
            <a:fillRect/>
          </a:stretch>
        </p:blipFill>
        <p:spPr>
          <a:xfrm>
            <a:off x="2178588" y="804334"/>
            <a:ext cx="7834823" cy="5249332"/>
          </a:xfrm>
          <a:prstGeom prst="rect">
            <a:avLst/>
          </a:prstGeom>
        </p:spPr>
      </p:pic>
      <p:sp>
        <p:nvSpPr>
          <p:cNvPr id="2" name="Foliennummernplatzhalter 1">
            <a:extLst>
              <a:ext uri="{FF2B5EF4-FFF2-40B4-BE49-F238E27FC236}">
                <a16:creationId xmlns:a16="http://schemas.microsoft.com/office/drawing/2014/main" id="{1EA31EF1-F60F-F53B-7707-494377D1F08A}"/>
              </a:ext>
            </a:extLst>
          </p:cNvPr>
          <p:cNvSpPr>
            <a:spLocks noGrp="1"/>
          </p:cNvSpPr>
          <p:nvPr>
            <p:ph type="sldNum" sz="quarter" idx="12"/>
          </p:nvPr>
        </p:nvSpPr>
        <p:spPr/>
        <p:txBody>
          <a:bodyPr/>
          <a:lstStyle/>
          <a:p>
            <a:fld id="{8A7A6979-0714-4377-B894-6BE4C2D6E202}"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93794-EA6F-438F-8BAE-0600BB8C3138}"/>
              </a:ext>
            </a:extLst>
          </p:cNvPr>
          <p:cNvSpPr>
            <a:spLocks noGrp="1"/>
          </p:cNvSpPr>
          <p:nvPr>
            <p:ph type="title"/>
          </p:nvPr>
        </p:nvSpPr>
        <p:spPr>
          <a:xfrm>
            <a:off x="637674" y="2958106"/>
            <a:ext cx="4872548" cy="941796"/>
          </a:xfrm>
        </p:spPr>
        <p:txBody>
          <a:bodyPr vert="horz" wrap="square" lIns="182880" tIns="182880" rIns="182880" bIns="182880" rtlCol="0" anchor="ctr" anchorCtr="1">
            <a:normAutofit/>
          </a:bodyPr>
          <a:lstStyle/>
          <a:p>
            <a:r>
              <a:rPr lang="en-US" kern="1200" cap="all" spc="200" baseline="0" dirty="0">
                <a:solidFill>
                  <a:srgbClr val="262626"/>
                </a:solidFill>
                <a:latin typeface="+mj-lt"/>
                <a:ea typeface="+mj-ea"/>
                <a:cs typeface="+mj-cs"/>
              </a:rPr>
              <a:t>Thomas Alva Edison</a:t>
            </a:r>
          </a:p>
        </p:txBody>
      </p:sp>
      <p:pic>
        <p:nvPicPr>
          <p:cNvPr id="4" name="Inhaltsplatzhalter 3" descr="Edison.png">
            <a:extLst>
              <a:ext uri="{FF2B5EF4-FFF2-40B4-BE49-F238E27FC236}">
                <a16:creationId xmlns:a16="http://schemas.microsoft.com/office/drawing/2014/main" id="{1E4A3DFE-1175-4FF2-899F-839928DB23AC}"/>
              </a:ext>
            </a:extLst>
          </p:cNvPr>
          <p:cNvPicPr>
            <a:picLocks noGrp="1" noChangeAspect="1"/>
          </p:cNvPicPr>
          <p:nvPr>
            <p:ph idx="1"/>
          </p:nvPr>
        </p:nvPicPr>
        <p:blipFill rotWithShape="1">
          <a:blip r:embed="rId3" cstate="print"/>
          <a:srcRect b="12304"/>
          <a:stretch/>
        </p:blipFill>
        <p:spPr>
          <a:xfrm>
            <a:off x="6150302" y="10"/>
            <a:ext cx="6095999" cy="6857990"/>
          </a:xfrm>
          <a:prstGeom prst="rect">
            <a:avLst/>
          </a:prstGeom>
        </p:spPr>
      </p:pic>
      <p:sp>
        <p:nvSpPr>
          <p:cNvPr id="3" name="Foliennummernplatzhalter 2">
            <a:extLst>
              <a:ext uri="{FF2B5EF4-FFF2-40B4-BE49-F238E27FC236}">
                <a16:creationId xmlns:a16="http://schemas.microsoft.com/office/drawing/2014/main" id="{C9B211DE-7BA1-D9DF-416A-00FF8A95F222}"/>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255318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0969A-6FFA-67C5-4BC0-E8D48C2F425B}"/>
              </a:ext>
            </a:extLst>
          </p:cNvPr>
          <p:cNvSpPr>
            <a:spLocks noGrp="1"/>
          </p:cNvSpPr>
          <p:nvPr>
            <p:ph type="title"/>
          </p:nvPr>
        </p:nvSpPr>
        <p:spPr>
          <a:xfrm>
            <a:off x="1512013" y="1604772"/>
            <a:ext cx="3648456" cy="3648456"/>
          </a:xfrm>
          <a:prstGeom prst="flowChartDocument">
            <a:avLst/>
          </a:prstGeom>
          <a:solidFill>
            <a:schemeClr val="accent2"/>
          </a:solidFill>
          <a:ln>
            <a:noFill/>
          </a:ln>
        </p:spPr>
        <p:txBody>
          <a:bodyPr vert="horz" lIns="182880" tIns="182880" rIns="182880" bIns="182880" rtlCol="0" anchor="ctr">
            <a:normAutofit/>
          </a:bodyPr>
          <a:lstStyle/>
          <a:p>
            <a:r>
              <a:rPr lang="en-US" sz="2300">
                <a:solidFill>
                  <a:srgbClr val="FFFFFF"/>
                </a:solidFill>
              </a:rPr>
              <a:t>Buchempfehlung!</a:t>
            </a:r>
          </a:p>
        </p:txBody>
      </p:sp>
      <p:pic>
        <p:nvPicPr>
          <p:cNvPr id="1026" name="Picture 2" descr="3451801140 - Ermutigung und Anerkennung - Barbara Hennings">
            <a:extLst>
              <a:ext uri="{FF2B5EF4-FFF2-40B4-BE49-F238E27FC236}">
                <a16:creationId xmlns:a16="http://schemas.microsoft.com/office/drawing/2014/main" id="{D86B48FF-3D77-D6C3-9397-C891003BF8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43374" y="1604772"/>
            <a:ext cx="2318576" cy="3815715"/>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8A5AD592-0DB8-A7DA-74A2-FEBA94EB5946}"/>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282497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170FBE0B-4E82-3812-DE4D-D22DFC6D77AC}"/>
              </a:ext>
            </a:extLst>
          </p:cNvPr>
          <p:cNvSpPr>
            <a:spLocks noGrp="1"/>
          </p:cNvSpPr>
          <p:nvPr>
            <p:ph idx="1"/>
          </p:nvPr>
        </p:nvSpPr>
        <p:spPr>
          <a:xfrm>
            <a:off x="206792" y="568951"/>
            <a:ext cx="4892745" cy="5720098"/>
          </a:xfrm>
        </p:spPr>
        <p:txBody>
          <a:bodyPr vert="horz" lIns="91440" tIns="45720" rIns="91440" bIns="45720" rtlCol="0">
            <a:normAutofit/>
          </a:bodyPr>
          <a:lstStyle/>
          <a:p>
            <a:pPr marL="0" indent="0">
              <a:lnSpc>
                <a:spcPct val="90000"/>
              </a:lnSpc>
              <a:buNone/>
            </a:pPr>
            <a:r>
              <a:rPr lang="en-US" sz="3500" dirty="0"/>
              <a:t>DANKE FÜR IHR AUFMERKSAMES ZUHÖREN</a:t>
            </a:r>
          </a:p>
          <a:p>
            <a:pPr>
              <a:lnSpc>
                <a:spcPct val="90000"/>
              </a:lnSpc>
            </a:pPr>
            <a:endParaRPr lang="en-US" sz="1500" dirty="0"/>
          </a:p>
          <a:p>
            <a:pPr>
              <a:lnSpc>
                <a:spcPct val="90000"/>
              </a:lnSpc>
            </a:pPr>
            <a:endParaRPr lang="en-US" sz="1500" dirty="0"/>
          </a:p>
          <a:p>
            <a:pPr marL="0" indent="0">
              <a:lnSpc>
                <a:spcPct val="90000"/>
              </a:lnSpc>
              <a:buNone/>
            </a:pPr>
            <a:r>
              <a:rPr lang="en-US" sz="2000" dirty="0"/>
              <a:t>Wenn Sie das </a:t>
            </a:r>
            <a:r>
              <a:rPr lang="en-US" sz="2000" dirty="0" err="1"/>
              <a:t>Gefühl</a:t>
            </a:r>
            <a:r>
              <a:rPr lang="en-US" sz="2000" dirty="0"/>
              <a:t> </a:t>
            </a:r>
            <a:r>
              <a:rPr lang="en-US" sz="2000" dirty="0" err="1"/>
              <a:t>haben</a:t>
            </a:r>
            <a:r>
              <a:rPr lang="en-US" sz="2000" dirty="0"/>
              <a:t>, </a:t>
            </a:r>
          </a:p>
          <a:p>
            <a:pPr marL="0" indent="0">
              <a:lnSpc>
                <a:spcPct val="90000"/>
              </a:lnSpc>
              <a:buNone/>
            </a:pPr>
            <a:r>
              <a:rPr lang="en-US" sz="2000" dirty="0"/>
              <a:t>Sie </a:t>
            </a:r>
            <a:r>
              <a:rPr lang="en-US" sz="2000" dirty="0" err="1"/>
              <a:t>brauchen</a:t>
            </a:r>
            <a:r>
              <a:rPr lang="en-US" sz="2000" dirty="0"/>
              <a:t> </a:t>
            </a:r>
            <a:r>
              <a:rPr lang="en-US" sz="2000" dirty="0" err="1"/>
              <a:t>mehr</a:t>
            </a:r>
            <a:r>
              <a:rPr lang="en-US" sz="2000" dirty="0"/>
              <a:t> Mut, </a:t>
            </a:r>
          </a:p>
          <a:p>
            <a:pPr marL="0" indent="0">
              <a:lnSpc>
                <a:spcPct val="90000"/>
              </a:lnSpc>
              <a:buNone/>
            </a:pPr>
            <a:r>
              <a:rPr lang="en-US" sz="2000" dirty="0" err="1"/>
              <a:t>schreiben</a:t>
            </a:r>
            <a:r>
              <a:rPr lang="en-US" sz="2000" dirty="0"/>
              <a:t> Sie mir gerne </a:t>
            </a:r>
          </a:p>
          <a:p>
            <a:pPr marL="0" indent="0">
              <a:lnSpc>
                <a:spcPct val="90000"/>
              </a:lnSpc>
              <a:buNone/>
            </a:pPr>
            <a:r>
              <a:rPr lang="en-US" sz="2000" dirty="0" err="1"/>
              <a:t>oder</a:t>
            </a:r>
            <a:r>
              <a:rPr lang="en-US" sz="2000" dirty="0"/>
              <a:t> </a:t>
            </a:r>
            <a:r>
              <a:rPr lang="en-US" sz="2000" dirty="0" err="1"/>
              <a:t>rufen</a:t>
            </a:r>
            <a:r>
              <a:rPr lang="en-US" sz="2000" dirty="0"/>
              <a:t> Sie </a:t>
            </a:r>
            <a:r>
              <a:rPr lang="en-US" sz="2000" dirty="0" err="1"/>
              <a:t>mich</a:t>
            </a:r>
            <a:r>
              <a:rPr lang="en-US" sz="2000" dirty="0"/>
              <a:t> an. </a:t>
            </a:r>
          </a:p>
          <a:p>
            <a:pPr marL="0" indent="0">
              <a:lnSpc>
                <a:spcPct val="90000"/>
              </a:lnSpc>
              <a:buNone/>
            </a:pPr>
            <a:endParaRPr lang="en-US" sz="1500" dirty="0"/>
          </a:p>
          <a:p>
            <a:pPr marL="0" indent="0">
              <a:lnSpc>
                <a:spcPct val="90000"/>
              </a:lnSpc>
              <a:buNone/>
            </a:pPr>
            <a:r>
              <a:rPr lang="en-US" sz="2400" dirty="0"/>
              <a:t>grangl@gesundheitspunkt.at</a:t>
            </a:r>
          </a:p>
          <a:p>
            <a:pPr marL="0" indent="0">
              <a:lnSpc>
                <a:spcPct val="90000"/>
              </a:lnSpc>
              <a:buNone/>
            </a:pPr>
            <a:r>
              <a:rPr lang="en-US" sz="2400" dirty="0"/>
              <a:t>grangl@manbrauchtmut.at</a:t>
            </a:r>
          </a:p>
          <a:p>
            <a:pPr marL="0" indent="0">
              <a:lnSpc>
                <a:spcPct val="90000"/>
              </a:lnSpc>
              <a:buNone/>
            </a:pPr>
            <a:r>
              <a:rPr lang="en-US" sz="2400" dirty="0"/>
              <a:t>+43 664 9128064</a:t>
            </a:r>
          </a:p>
        </p:txBody>
      </p:sp>
      <p:pic>
        <p:nvPicPr>
          <p:cNvPr id="2" name="Grafik 1">
            <a:extLst>
              <a:ext uri="{FF2B5EF4-FFF2-40B4-BE49-F238E27FC236}">
                <a16:creationId xmlns:a16="http://schemas.microsoft.com/office/drawing/2014/main" id="{4B7D75B6-C5D8-7C98-03E7-E9BF2987C7DF}"/>
              </a:ext>
            </a:extLst>
          </p:cNvPr>
          <p:cNvPicPr>
            <a:picLocks noChangeAspect="1"/>
          </p:cNvPicPr>
          <p:nvPr/>
        </p:nvPicPr>
        <p:blipFill>
          <a:blip r:embed="rId3">
            <a:extLst>
              <a:ext uri="{28A0092B-C50C-407E-A947-70E740481C1C}">
                <a14:useLocalDpi xmlns:a14="http://schemas.microsoft.com/office/drawing/2010/main" val="0"/>
              </a:ext>
            </a:extLst>
          </a:blip>
          <a:srcRect r="-1" b="8559"/>
          <a:stretch/>
        </p:blipFill>
        <p:spPr bwMode="auto">
          <a:xfrm>
            <a:off x="4654296" y="10"/>
            <a:ext cx="7537704" cy="6857990"/>
          </a:xfrm>
          <a:prstGeom prst="rect">
            <a:avLst/>
          </a:prstGeom>
          <a:noFill/>
        </p:spPr>
      </p:pic>
      <p:sp>
        <p:nvSpPr>
          <p:cNvPr id="3" name="Foliennummernplatzhalter 2">
            <a:extLst>
              <a:ext uri="{FF2B5EF4-FFF2-40B4-BE49-F238E27FC236}">
                <a16:creationId xmlns:a16="http://schemas.microsoft.com/office/drawing/2014/main" id="{2C784F90-DDC4-CC6E-1E4C-7B7AC9F182CD}"/>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257397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F8580-4C42-4EE1-941F-79EC43097037}"/>
              </a:ext>
            </a:extLst>
          </p:cNvPr>
          <p:cNvSpPr>
            <a:spLocks noGrp="1"/>
          </p:cNvSpPr>
          <p:nvPr>
            <p:ph type="title"/>
          </p:nvPr>
        </p:nvSpPr>
        <p:spPr>
          <a:xfrm>
            <a:off x="6923757" y="1290025"/>
            <a:ext cx="4475892" cy="1188720"/>
          </a:xfrm>
          <a:solidFill>
            <a:srgbClr val="FFFFFF"/>
          </a:solidFill>
          <a:ln>
            <a:solidFill>
              <a:srgbClr val="404040"/>
            </a:solidFill>
          </a:ln>
        </p:spPr>
        <p:txBody>
          <a:bodyPr>
            <a:normAutofit/>
          </a:bodyPr>
          <a:lstStyle/>
          <a:p>
            <a:r>
              <a:rPr lang="de-AT"/>
              <a:t>Meine Kraftquellen</a:t>
            </a:r>
            <a:endParaRPr lang="de-AT" dirty="0"/>
          </a:p>
        </p:txBody>
      </p:sp>
      <p:sp>
        <p:nvSpPr>
          <p:cNvPr id="3" name="Inhaltsplatzhalter 2">
            <a:extLst>
              <a:ext uri="{FF2B5EF4-FFF2-40B4-BE49-F238E27FC236}">
                <a16:creationId xmlns:a16="http://schemas.microsoft.com/office/drawing/2014/main" id="{63F29A85-5979-4855-AFD6-51452A613BFC}"/>
              </a:ext>
            </a:extLst>
          </p:cNvPr>
          <p:cNvSpPr>
            <a:spLocks noGrp="1"/>
          </p:cNvSpPr>
          <p:nvPr>
            <p:ph idx="1"/>
          </p:nvPr>
        </p:nvSpPr>
        <p:spPr>
          <a:xfrm>
            <a:off x="6923757" y="2858703"/>
            <a:ext cx="4475892" cy="3042547"/>
          </a:xfrm>
        </p:spPr>
        <p:txBody>
          <a:bodyPr>
            <a:normAutofit/>
          </a:bodyPr>
          <a:lstStyle/>
          <a:p>
            <a:pPr>
              <a:lnSpc>
                <a:spcPct val="150000"/>
              </a:lnSpc>
              <a:spcBef>
                <a:spcPts val="0"/>
              </a:spcBef>
            </a:pPr>
            <a:r>
              <a:rPr lang="de-AT" sz="2400" dirty="0">
                <a:solidFill>
                  <a:schemeClr val="tx1"/>
                </a:solidFill>
              </a:rPr>
              <a:t>Kenne ich meine Kraftquellen?</a:t>
            </a:r>
          </a:p>
          <a:p>
            <a:pPr>
              <a:lnSpc>
                <a:spcPct val="150000"/>
              </a:lnSpc>
              <a:spcBef>
                <a:spcPts val="0"/>
              </a:spcBef>
            </a:pPr>
            <a:r>
              <a:rPr lang="de-AT" sz="2400" dirty="0">
                <a:solidFill>
                  <a:schemeClr val="tx1"/>
                </a:solidFill>
              </a:rPr>
              <a:t>Weiß ich was mir gut tut?</a:t>
            </a:r>
          </a:p>
          <a:p>
            <a:pPr>
              <a:lnSpc>
                <a:spcPct val="150000"/>
              </a:lnSpc>
              <a:spcBef>
                <a:spcPts val="0"/>
              </a:spcBef>
            </a:pPr>
            <a:r>
              <a:rPr lang="de-AT" sz="2400" dirty="0">
                <a:solidFill>
                  <a:schemeClr val="tx1"/>
                </a:solidFill>
              </a:rPr>
              <a:t>Kümmere ich mich genügend um mich?</a:t>
            </a:r>
          </a:p>
        </p:txBody>
      </p:sp>
      <p:pic>
        <p:nvPicPr>
          <p:cNvPr id="5" name="Picture 4" descr="Bildergebnis für kraftquellen">
            <a:extLst>
              <a:ext uri="{FF2B5EF4-FFF2-40B4-BE49-F238E27FC236}">
                <a16:creationId xmlns:a16="http://schemas.microsoft.com/office/drawing/2014/main" id="{39E3E8BC-4F86-4AAC-BE7F-58226FFF1435}"/>
              </a:ext>
            </a:extLst>
          </p:cNvPr>
          <p:cNvPicPr>
            <a:picLocks noChangeAspect="1" noChangeArrowheads="1"/>
          </p:cNvPicPr>
          <p:nvPr/>
        </p:nvPicPr>
        <p:blipFill rotWithShape="1">
          <a:blip r:embed="rId3" cstate="print"/>
          <a:srcRect l="31692" r="8105"/>
          <a:stretch/>
        </p:blipFill>
        <p:spPr bwMode="auto">
          <a:xfrm>
            <a:off x="1132454" y="1126397"/>
            <a:ext cx="3867912" cy="4288536"/>
          </a:xfrm>
          <a:prstGeom prst="rect">
            <a:avLst/>
          </a:prstGeom>
          <a:noFill/>
        </p:spPr>
      </p:pic>
      <p:sp>
        <p:nvSpPr>
          <p:cNvPr id="4" name="Foliennummernplatzhalter 3">
            <a:extLst>
              <a:ext uri="{FF2B5EF4-FFF2-40B4-BE49-F238E27FC236}">
                <a16:creationId xmlns:a16="http://schemas.microsoft.com/office/drawing/2014/main" id="{B746CBF0-BECA-BB60-687E-9B8747D658F0}"/>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29668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100" name="Picture 4" descr="ᐅ Kompass - Funktion, Merkmale und Geschichte">
            <a:extLst>
              <a:ext uri="{FF2B5EF4-FFF2-40B4-BE49-F238E27FC236}">
                <a16:creationId xmlns:a16="http://schemas.microsoft.com/office/drawing/2014/main" id="{CEA2EBCE-DDBD-7093-A8F2-1889E4364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BAAA2EEC-A73B-FB3D-AFAC-FF14D530FE6B}"/>
              </a:ext>
            </a:extLst>
          </p:cNvPr>
          <p:cNvSpPr txBox="1">
            <a:spLocks/>
          </p:cNvSpPr>
          <p:nvPr/>
        </p:nvSpPr>
        <p:spPr>
          <a:xfrm>
            <a:off x="1600200" y="3863852"/>
            <a:ext cx="8991600" cy="1645920"/>
          </a:xfrm>
          <a:prstGeom prst="rect">
            <a:avLst/>
          </a:prstGeom>
          <a:solidFill>
            <a:schemeClr val="bg1">
              <a:alpha val="80000"/>
            </a:schemeClr>
          </a:solidFill>
          <a:ln>
            <a:solidFill>
              <a:schemeClr val="tx1"/>
            </a:solidFill>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spcAft>
                <a:spcPts val="600"/>
              </a:spcAft>
            </a:pPr>
            <a:r>
              <a:rPr lang="en-US" sz="3800" dirty="0" err="1">
                <a:solidFill>
                  <a:schemeClr val="tx1"/>
                </a:solidFill>
              </a:rPr>
              <a:t>Wohin</a:t>
            </a:r>
            <a:r>
              <a:rPr lang="en-US" sz="3800" dirty="0">
                <a:solidFill>
                  <a:schemeClr val="tx1"/>
                </a:solidFill>
              </a:rPr>
              <a:t> </a:t>
            </a:r>
            <a:r>
              <a:rPr lang="en-US" sz="3800" dirty="0" err="1">
                <a:solidFill>
                  <a:schemeClr val="tx1"/>
                </a:solidFill>
              </a:rPr>
              <a:t>soll</a:t>
            </a:r>
            <a:r>
              <a:rPr lang="en-US" sz="3800" dirty="0">
                <a:solidFill>
                  <a:schemeClr val="tx1"/>
                </a:solidFill>
              </a:rPr>
              <a:t> die Reise </a:t>
            </a:r>
            <a:r>
              <a:rPr lang="en-US" sz="3800" dirty="0" err="1">
                <a:solidFill>
                  <a:schemeClr val="tx1"/>
                </a:solidFill>
              </a:rPr>
              <a:t>gehen</a:t>
            </a:r>
            <a:r>
              <a:rPr lang="en-US" sz="3800" dirty="0">
                <a:solidFill>
                  <a:schemeClr val="tx1"/>
                </a:solidFill>
              </a:rPr>
              <a:t>?</a:t>
            </a:r>
          </a:p>
        </p:txBody>
      </p:sp>
      <p:sp>
        <p:nvSpPr>
          <p:cNvPr id="2" name="Foliennummernplatzhalter 1">
            <a:extLst>
              <a:ext uri="{FF2B5EF4-FFF2-40B4-BE49-F238E27FC236}">
                <a16:creationId xmlns:a16="http://schemas.microsoft.com/office/drawing/2014/main" id="{E7CE17DE-2550-D770-D50A-001E2B457F44}"/>
              </a:ext>
            </a:extLst>
          </p:cNvPr>
          <p:cNvSpPr>
            <a:spLocks noGrp="1"/>
          </p:cNvSpPr>
          <p:nvPr>
            <p:ph type="sldNum" sz="quarter" idx="12"/>
          </p:nvPr>
        </p:nvSpPr>
        <p:spPr/>
        <p:txBody>
          <a:bodyPr/>
          <a:lstStyle/>
          <a:p>
            <a:fld id="{8A7A6979-0714-4377-B894-6BE4C2D6E202}" type="slidenum">
              <a:rPr lang="en-US" smtClean="0"/>
              <a:t>3</a:t>
            </a:fld>
            <a:endParaRPr lang="en-US" dirty="0"/>
          </a:p>
        </p:txBody>
      </p:sp>
    </p:spTree>
    <p:extLst>
      <p:ext uri="{BB962C8B-B14F-4D97-AF65-F5344CB8AC3E}">
        <p14:creationId xmlns:p14="http://schemas.microsoft.com/office/powerpoint/2010/main" val="21135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95A15B0-1456-CDB9-4E5E-E8A9E10208D4}"/>
              </a:ext>
            </a:extLst>
          </p:cNvPr>
          <p:cNvSpPr txBox="1">
            <a:spLocks/>
          </p:cNvSpPr>
          <p:nvPr/>
        </p:nvSpPr>
        <p:spPr>
          <a:xfrm>
            <a:off x="-128953" y="896714"/>
            <a:ext cx="5169876" cy="1174991"/>
          </a:xfrm>
          <a:prstGeom prst="rect">
            <a:avLst/>
          </a:prstGeom>
        </p:spPr>
        <p:txBody>
          <a:bodyPr vert="horz" lIns="182880" tIns="182880" rIns="182880" bIns="182880" rtlCol="0" anchor="ctr" anchorCtr="1">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lnSpc>
                <a:spcPct val="150000"/>
              </a:lnSpc>
            </a:pPr>
            <a:r>
              <a:rPr lang="en-US" sz="2400" dirty="0" err="1">
                <a:solidFill>
                  <a:schemeClr val="tx1">
                    <a:lumMod val="85000"/>
                    <a:lumOff val="15000"/>
                  </a:schemeClr>
                </a:solidFill>
              </a:rPr>
              <a:t>Ziele</a:t>
            </a:r>
            <a:r>
              <a:rPr lang="en-US" sz="2400" dirty="0">
                <a:solidFill>
                  <a:schemeClr val="tx1">
                    <a:lumMod val="85000"/>
                    <a:lumOff val="15000"/>
                  </a:schemeClr>
                </a:solidFill>
              </a:rPr>
              <a:t> in der </a:t>
            </a:r>
            <a:r>
              <a:rPr lang="en-US" sz="2400" dirty="0" err="1">
                <a:solidFill>
                  <a:schemeClr val="tx1">
                    <a:lumMod val="85000"/>
                    <a:lumOff val="15000"/>
                  </a:schemeClr>
                </a:solidFill>
              </a:rPr>
              <a:t>Begleitung</a:t>
            </a:r>
            <a:r>
              <a:rPr lang="en-US" sz="2400" dirty="0">
                <a:solidFill>
                  <a:schemeClr val="tx1">
                    <a:lumMod val="85000"/>
                    <a:lumOff val="15000"/>
                  </a:schemeClr>
                </a:solidFill>
              </a:rPr>
              <a:t> </a:t>
            </a:r>
          </a:p>
          <a:p>
            <a:pPr algn="l">
              <a:lnSpc>
                <a:spcPct val="150000"/>
              </a:lnSpc>
            </a:pPr>
            <a:r>
              <a:rPr lang="en-US" sz="2400" dirty="0">
                <a:solidFill>
                  <a:schemeClr val="tx1">
                    <a:lumMod val="85000"/>
                    <a:lumOff val="15000"/>
                  </a:schemeClr>
                </a:solidFill>
              </a:rPr>
              <a:t>von </a:t>
            </a:r>
            <a:r>
              <a:rPr lang="en-US" sz="2400" dirty="0" err="1">
                <a:solidFill>
                  <a:schemeClr val="tx1">
                    <a:lumMod val="85000"/>
                    <a:lumOff val="15000"/>
                  </a:schemeClr>
                </a:solidFill>
              </a:rPr>
              <a:t>Kindern</a:t>
            </a:r>
            <a:endParaRPr lang="en-US" sz="2400" dirty="0">
              <a:solidFill>
                <a:schemeClr val="tx1">
                  <a:lumMod val="85000"/>
                  <a:lumOff val="15000"/>
                </a:schemeClr>
              </a:solidFill>
            </a:endParaRPr>
          </a:p>
        </p:txBody>
      </p:sp>
      <p:sp>
        <p:nvSpPr>
          <p:cNvPr id="3" name="Inhaltsplatzhalter 2">
            <a:extLst>
              <a:ext uri="{FF2B5EF4-FFF2-40B4-BE49-F238E27FC236}">
                <a16:creationId xmlns:a16="http://schemas.microsoft.com/office/drawing/2014/main" id="{36F493B0-E0CD-4372-867D-D909BF997719}"/>
              </a:ext>
            </a:extLst>
          </p:cNvPr>
          <p:cNvSpPr>
            <a:spLocks noGrp="1"/>
          </p:cNvSpPr>
          <p:nvPr>
            <p:ph idx="1"/>
          </p:nvPr>
        </p:nvSpPr>
        <p:spPr>
          <a:xfrm>
            <a:off x="290969" y="2364780"/>
            <a:ext cx="4105185" cy="4387709"/>
          </a:xfrm>
        </p:spPr>
        <p:txBody>
          <a:bodyPr vert="horz" lIns="91440" tIns="45720" rIns="91440" bIns="45720" rtlCol="0">
            <a:noAutofit/>
          </a:bodyPr>
          <a:lstStyle/>
          <a:p>
            <a:pPr>
              <a:lnSpc>
                <a:spcPct val="150000"/>
              </a:lnSpc>
              <a:spcBef>
                <a:spcPts val="0"/>
              </a:spcBef>
            </a:pPr>
            <a:r>
              <a:rPr lang="en-US" sz="2000" dirty="0" err="1"/>
              <a:t>Wohin</a:t>
            </a:r>
            <a:r>
              <a:rPr lang="en-US" sz="2000" dirty="0"/>
              <a:t> </a:t>
            </a:r>
            <a:r>
              <a:rPr lang="en-US" sz="2000" dirty="0" err="1"/>
              <a:t>soll</a:t>
            </a:r>
            <a:r>
              <a:rPr lang="en-US" sz="2000" dirty="0"/>
              <a:t> die Reise </a:t>
            </a:r>
            <a:r>
              <a:rPr lang="en-US" sz="2000" dirty="0" err="1"/>
              <a:t>gehen</a:t>
            </a:r>
            <a:r>
              <a:rPr lang="en-US" sz="2000" dirty="0"/>
              <a:t>?</a:t>
            </a:r>
          </a:p>
          <a:p>
            <a:pPr>
              <a:lnSpc>
                <a:spcPct val="150000"/>
              </a:lnSpc>
              <a:spcBef>
                <a:spcPts val="0"/>
              </a:spcBef>
            </a:pPr>
            <a:r>
              <a:rPr lang="en-US" sz="2000" dirty="0"/>
              <a:t>Was </a:t>
            </a:r>
            <a:r>
              <a:rPr lang="en-US" sz="2000" dirty="0" err="1"/>
              <a:t>soll</a:t>
            </a:r>
            <a:r>
              <a:rPr lang="en-US" sz="2000" dirty="0"/>
              <a:t> </a:t>
            </a:r>
            <a:r>
              <a:rPr lang="en-US" sz="2000" dirty="0" err="1"/>
              <a:t>ein</a:t>
            </a:r>
            <a:r>
              <a:rPr lang="en-US" sz="2000" dirty="0"/>
              <a:t> Kind / </a:t>
            </a:r>
            <a:r>
              <a:rPr lang="en-US" sz="2000" dirty="0" err="1"/>
              <a:t>Ihr</a:t>
            </a:r>
            <a:r>
              <a:rPr lang="en-US" sz="2000" dirty="0"/>
              <a:t> Kind </a:t>
            </a:r>
            <a:r>
              <a:rPr lang="en-US" sz="2000" dirty="0" err="1"/>
              <a:t>lernen</a:t>
            </a:r>
            <a:r>
              <a:rPr lang="en-US" sz="2000" dirty="0"/>
              <a:t>?</a:t>
            </a:r>
          </a:p>
          <a:p>
            <a:pPr>
              <a:lnSpc>
                <a:spcPct val="150000"/>
              </a:lnSpc>
              <a:spcBef>
                <a:spcPts val="0"/>
              </a:spcBef>
            </a:pPr>
            <a:r>
              <a:rPr lang="en-US" sz="2000" dirty="0" err="1"/>
              <a:t>Welche</a:t>
            </a:r>
            <a:r>
              <a:rPr lang="en-US" sz="2000" dirty="0"/>
              <a:t> </a:t>
            </a:r>
            <a:r>
              <a:rPr lang="en-US" sz="2000" dirty="0" err="1"/>
              <a:t>Fähigkeiten</a:t>
            </a:r>
            <a:r>
              <a:rPr lang="en-US" sz="2000" dirty="0"/>
              <a:t> </a:t>
            </a:r>
            <a:r>
              <a:rPr lang="en-US" sz="2000" dirty="0" err="1"/>
              <a:t>sollen</a:t>
            </a:r>
            <a:r>
              <a:rPr lang="en-US" sz="2000" dirty="0"/>
              <a:t> Kinder </a:t>
            </a:r>
            <a:r>
              <a:rPr lang="en-US" sz="2000" dirty="0" err="1"/>
              <a:t>haben</a:t>
            </a:r>
            <a:r>
              <a:rPr lang="en-US" sz="2000" dirty="0"/>
              <a:t>, </a:t>
            </a:r>
            <a:r>
              <a:rPr lang="en-US" sz="2000" dirty="0" err="1"/>
              <a:t>wenn</a:t>
            </a:r>
            <a:r>
              <a:rPr lang="en-US" sz="2000" dirty="0"/>
              <a:t> </a:t>
            </a:r>
            <a:r>
              <a:rPr lang="en-US" sz="2000" dirty="0" err="1"/>
              <a:t>sie</a:t>
            </a:r>
            <a:r>
              <a:rPr lang="en-US" sz="2000" dirty="0"/>
              <a:t> </a:t>
            </a:r>
            <a:r>
              <a:rPr lang="en-US" sz="2000" dirty="0" err="1"/>
              <a:t>erwachsen</a:t>
            </a:r>
            <a:r>
              <a:rPr lang="en-US" sz="2000" dirty="0"/>
              <a:t> </a:t>
            </a:r>
            <a:r>
              <a:rPr lang="en-US" sz="2000" dirty="0" err="1"/>
              <a:t>sind</a:t>
            </a:r>
            <a:r>
              <a:rPr lang="en-US" sz="2000" dirty="0"/>
              <a:t>?</a:t>
            </a:r>
          </a:p>
          <a:p>
            <a:pPr>
              <a:lnSpc>
                <a:spcPct val="150000"/>
              </a:lnSpc>
              <a:spcBef>
                <a:spcPts val="0"/>
              </a:spcBef>
            </a:pPr>
            <a:r>
              <a:rPr lang="en-US" sz="2000" dirty="0"/>
              <a:t>Was </a:t>
            </a:r>
            <a:r>
              <a:rPr lang="en-US" sz="2000" dirty="0" err="1"/>
              <a:t>macht</a:t>
            </a:r>
            <a:r>
              <a:rPr lang="en-US" sz="2000" dirty="0"/>
              <a:t> Menschen </a:t>
            </a:r>
            <a:r>
              <a:rPr lang="en-US" sz="2000" dirty="0" err="1"/>
              <a:t>leistungsfähig</a:t>
            </a:r>
            <a:r>
              <a:rPr lang="en-US" sz="2000" dirty="0"/>
              <a:t>, </a:t>
            </a:r>
            <a:r>
              <a:rPr lang="en-US" sz="2000" dirty="0" err="1"/>
              <a:t>erfolgreich</a:t>
            </a:r>
            <a:r>
              <a:rPr lang="en-US" sz="2000" dirty="0"/>
              <a:t>, </a:t>
            </a:r>
            <a:r>
              <a:rPr lang="en-US" sz="2000" dirty="0" err="1"/>
              <a:t>zufrieden</a:t>
            </a:r>
            <a:r>
              <a:rPr lang="en-US" sz="2000" dirty="0"/>
              <a:t> und </a:t>
            </a:r>
            <a:r>
              <a:rPr lang="en-US" sz="2000" dirty="0" err="1"/>
              <a:t>glücklich</a:t>
            </a:r>
            <a:r>
              <a:rPr lang="en-US" sz="2000" dirty="0"/>
              <a:t>? </a:t>
            </a:r>
          </a:p>
          <a:p>
            <a:pPr marL="0" indent="0">
              <a:lnSpc>
                <a:spcPct val="150000"/>
              </a:lnSpc>
              <a:spcBef>
                <a:spcPts val="0"/>
              </a:spcBef>
              <a:buNone/>
            </a:pPr>
            <a:endParaRPr lang="en-US" sz="2000" dirty="0"/>
          </a:p>
          <a:p>
            <a:pPr>
              <a:lnSpc>
                <a:spcPct val="150000"/>
              </a:lnSpc>
              <a:spcBef>
                <a:spcPts val="0"/>
              </a:spcBef>
            </a:pPr>
            <a:r>
              <a:rPr lang="en-US" sz="2000" dirty="0"/>
              <a:t>Und was </a:t>
            </a:r>
            <a:r>
              <a:rPr lang="en-US" sz="2000" dirty="0" err="1"/>
              <a:t>tu</a:t>
            </a:r>
            <a:r>
              <a:rPr lang="en-US" sz="2000" dirty="0"/>
              <a:t> ich </a:t>
            </a:r>
            <a:r>
              <a:rPr lang="en-US" sz="2000" dirty="0" err="1"/>
              <a:t>jeden</a:t>
            </a:r>
            <a:r>
              <a:rPr lang="en-US" sz="2000" dirty="0"/>
              <a:t> Tag </a:t>
            </a:r>
            <a:r>
              <a:rPr lang="en-US" sz="2000" dirty="0" err="1"/>
              <a:t>dafür</a:t>
            </a:r>
            <a:r>
              <a:rPr lang="en-US" sz="2000" dirty="0"/>
              <a:t>?</a:t>
            </a:r>
          </a:p>
          <a:p>
            <a:pPr>
              <a:lnSpc>
                <a:spcPct val="90000"/>
              </a:lnSpc>
            </a:pPr>
            <a:endParaRPr lang="en-US" sz="2000" dirty="0"/>
          </a:p>
        </p:txBody>
      </p:sp>
      <p:pic>
        <p:nvPicPr>
          <p:cNvPr id="3074" name="Picture 2" descr="ᐅ Kompass - Funktion, Merkmale und Geschichte">
            <a:extLst>
              <a:ext uri="{FF2B5EF4-FFF2-40B4-BE49-F238E27FC236}">
                <a16:creationId xmlns:a16="http://schemas.microsoft.com/office/drawing/2014/main" id="{1BA6B0FD-1550-208B-706C-74962A311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13" r="34462"/>
          <a:stretch/>
        </p:blipFill>
        <p:spPr bwMode="auto">
          <a:xfrm>
            <a:off x="4654296" y="10"/>
            <a:ext cx="753770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F20858F5-A837-8715-8690-22BC5E8873FD}"/>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248984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descr="Ein Bild, das Kleidung, Person, Menschliches Gesicht, Lächeln enthält.&#10;&#10;Automatisch generierte Beschreibung">
            <a:extLst>
              <a:ext uri="{FF2B5EF4-FFF2-40B4-BE49-F238E27FC236}">
                <a16:creationId xmlns:a16="http://schemas.microsoft.com/office/drawing/2014/main" id="{E9478111-3936-436A-A942-F52180BDC604}"/>
              </a:ext>
            </a:extLst>
          </p:cNvPr>
          <p:cNvPicPr>
            <a:picLocks noChangeAspect="1"/>
          </p:cNvPicPr>
          <p:nvPr/>
        </p:nvPicPr>
        <p:blipFill>
          <a:blip r:embed="rId3">
            <a:alphaModFix amt="40000"/>
          </a:blip>
          <a:srcRect b="22945"/>
          <a:stretch/>
        </p:blipFill>
        <p:spPr>
          <a:xfrm>
            <a:off x="-426720" y="-477511"/>
            <a:ext cx="12862560" cy="7235191"/>
          </a:xfrm>
          <a:prstGeom prst="rect">
            <a:avLst/>
          </a:prstGeom>
        </p:spPr>
      </p:pic>
      <p:sp>
        <p:nvSpPr>
          <p:cNvPr id="4" name="Textfeld 3">
            <a:extLst>
              <a:ext uri="{FF2B5EF4-FFF2-40B4-BE49-F238E27FC236}">
                <a16:creationId xmlns:a16="http://schemas.microsoft.com/office/drawing/2014/main" id="{1186D025-759C-401F-8D2E-05578D3B332C}"/>
              </a:ext>
            </a:extLst>
          </p:cNvPr>
          <p:cNvSpPr txBox="1"/>
          <p:nvPr/>
        </p:nvSpPr>
        <p:spPr>
          <a:xfrm>
            <a:off x="1600200" y="2386744"/>
            <a:ext cx="8991600" cy="1645920"/>
          </a:xfrm>
          <a:prstGeom prst="rect">
            <a:avLst/>
          </a:prstGeom>
          <a:noFill/>
          <a:ln w="38100" cap="sq">
            <a:solidFill>
              <a:schemeClr val="tx1"/>
            </a:solidFill>
            <a:miter lim="800000"/>
          </a:ln>
        </p:spPr>
        <p:txBody>
          <a:bodyPr vert="horz" lIns="274320" tIns="182880" rIns="274320" bIns="182880" rtlCol="0" anchor="ctr" anchorCtr="1">
            <a:normAutofit/>
          </a:bodyPr>
          <a:lstStyle/>
          <a:p>
            <a:pPr algn="ctr" defTabSz="914400">
              <a:lnSpc>
                <a:spcPct val="90000"/>
              </a:lnSpc>
              <a:spcBef>
                <a:spcPct val="0"/>
              </a:spcBef>
              <a:spcAft>
                <a:spcPts val="600"/>
              </a:spcAft>
            </a:pPr>
            <a:r>
              <a:rPr lang="en-US" sz="3800" cap="all" spc="200" dirty="0">
                <a:latin typeface="+mj-lt"/>
                <a:ea typeface="+mj-ea"/>
                <a:cs typeface="+mj-cs"/>
              </a:rPr>
              <a:t>Hat </a:t>
            </a:r>
            <a:r>
              <a:rPr lang="en-US" sz="3800" cap="all" spc="200" dirty="0" err="1">
                <a:latin typeface="+mj-lt"/>
                <a:ea typeface="+mj-ea"/>
                <a:cs typeface="+mj-cs"/>
              </a:rPr>
              <a:t>sich</a:t>
            </a:r>
            <a:r>
              <a:rPr lang="en-US" sz="3800" cap="all" spc="200" dirty="0">
                <a:latin typeface="+mj-lt"/>
                <a:ea typeface="+mj-ea"/>
                <a:cs typeface="+mj-cs"/>
              </a:rPr>
              <a:t> in der </a:t>
            </a:r>
            <a:r>
              <a:rPr lang="en-US" sz="3800" cap="all" spc="200" dirty="0" err="1">
                <a:latin typeface="+mj-lt"/>
                <a:ea typeface="+mj-ea"/>
                <a:cs typeface="+mj-cs"/>
              </a:rPr>
              <a:t>Erziehung</a:t>
            </a:r>
            <a:r>
              <a:rPr lang="en-US" sz="3800" cap="all" spc="200" dirty="0">
                <a:latin typeface="+mj-lt"/>
                <a:ea typeface="+mj-ea"/>
                <a:cs typeface="+mj-cs"/>
              </a:rPr>
              <a:t> von </a:t>
            </a:r>
            <a:r>
              <a:rPr lang="en-US" sz="3800" cap="all" spc="200" dirty="0" err="1">
                <a:latin typeface="+mj-lt"/>
                <a:ea typeface="+mj-ea"/>
                <a:cs typeface="+mj-cs"/>
              </a:rPr>
              <a:t>Kindern</a:t>
            </a:r>
            <a:r>
              <a:rPr lang="en-US" sz="3800" cap="all" spc="200" dirty="0">
                <a:latin typeface="+mj-lt"/>
                <a:ea typeface="+mj-ea"/>
                <a:cs typeface="+mj-cs"/>
              </a:rPr>
              <a:t> </a:t>
            </a:r>
            <a:r>
              <a:rPr lang="en-US" sz="3800" cap="all" spc="200" dirty="0" err="1">
                <a:latin typeface="+mj-lt"/>
                <a:ea typeface="+mj-ea"/>
                <a:cs typeface="+mj-cs"/>
              </a:rPr>
              <a:t>etwas</a:t>
            </a:r>
            <a:r>
              <a:rPr lang="en-US" sz="3800" cap="all" spc="200" dirty="0">
                <a:latin typeface="+mj-lt"/>
                <a:ea typeface="+mj-ea"/>
                <a:cs typeface="+mj-cs"/>
              </a:rPr>
              <a:t> </a:t>
            </a:r>
            <a:r>
              <a:rPr lang="en-US" sz="3800" cap="all" spc="200" dirty="0" err="1">
                <a:latin typeface="+mj-lt"/>
                <a:ea typeface="+mj-ea"/>
                <a:cs typeface="+mj-cs"/>
              </a:rPr>
              <a:t>verändert</a:t>
            </a:r>
            <a:r>
              <a:rPr lang="en-US" sz="3800" cap="all" spc="200" dirty="0">
                <a:latin typeface="+mj-lt"/>
                <a:ea typeface="+mj-ea"/>
                <a:cs typeface="+mj-cs"/>
              </a:rPr>
              <a:t>?</a:t>
            </a:r>
          </a:p>
        </p:txBody>
      </p:sp>
      <p:sp>
        <p:nvSpPr>
          <p:cNvPr id="2" name="Foliennummernplatzhalter 1">
            <a:extLst>
              <a:ext uri="{FF2B5EF4-FFF2-40B4-BE49-F238E27FC236}">
                <a16:creationId xmlns:a16="http://schemas.microsoft.com/office/drawing/2014/main" id="{49D90D92-031C-E9CB-2618-C6CACD3458B3}"/>
              </a:ext>
            </a:extLst>
          </p:cNvPr>
          <p:cNvSpPr>
            <a:spLocks noGrp="1"/>
          </p:cNvSpPr>
          <p:nvPr>
            <p:ph type="sldNum" sz="quarter" idx="12"/>
          </p:nvPr>
        </p:nvSpPr>
        <p:spPr/>
        <p:txBody>
          <a:bodyPr/>
          <a:lstStyle/>
          <a:p>
            <a:fld id="{8A7A6979-0714-4377-B894-6BE4C2D6E202}" type="slidenum">
              <a:rPr lang="en-US" smtClean="0"/>
              <a:t>5</a:t>
            </a:fld>
            <a:endParaRPr lang="en-US" dirty="0"/>
          </a:p>
        </p:txBody>
      </p:sp>
    </p:spTree>
    <p:extLst>
      <p:ext uri="{BB962C8B-B14F-4D97-AF65-F5344CB8AC3E}">
        <p14:creationId xmlns:p14="http://schemas.microsoft.com/office/powerpoint/2010/main" val="2287381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49CC65C-7079-4A9D-BFF6-7BF51327FC05}"/>
              </a:ext>
            </a:extLst>
          </p:cNvPr>
          <p:cNvPicPr>
            <a:picLocks noChangeAspect="1"/>
          </p:cNvPicPr>
          <p:nvPr/>
        </p:nvPicPr>
        <p:blipFill rotWithShape="1">
          <a:blip r:embed="rId3">
            <a:alphaModFix amt="40000"/>
          </a:blip>
          <a:srcRect t="10456" b="3992"/>
          <a:stretch/>
        </p:blipFill>
        <p:spPr>
          <a:xfrm>
            <a:off x="-182880" y="10"/>
            <a:ext cx="12537440" cy="6857990"/>
          </a:xfrm>
          <a:prstGeom prst="rect">
            <a:avLst/>
          </a:prstGeom>
        </p:spPr>
      </p:pic>
      <p:sp>
        <p:nvSpPr>
          <p:cNvPr id="2" name="Titel 1">
            <a:extLst>
              <a:ext uri="{FF2B5EF4-FFF2-40B4-BE49-F238E27FC236}">
                <a16:creationId xmlns:a16="http://schemas.microsoft.com/office/drawing/2014/main" id="{3F458F38-CE03-4F1C-87BB-AA800944941E}"/>
              </a:ext>
            </a:extLst>
          </p:cNvPr>
          <p:cNvSpPr>
            <a:spLocks noGrp="1"/>
          </p:cNvSpPr>
          <p:nvPr>
            <p:ph type="title"/>
          </p:nvPr>
        </p:nvSpPr>
        <p:spPr>
          <a:xfrm>
            <a:off x="2302256" y="951271"/>
            <a:ext cx="7729728" cy="1188720"/>
          </a:xfrm>
          <a:noFill/>
          <a:ln>
            <a:solidFill>
              <a:schemeClr val="tx1"/>
            </a:solidFill>
          </a:ln>
        </p:spPr>
        <p:txBody>
          <a:bodyPr>
            <a:normAutofit/>
          </a:bodyPr>
          <a:lstStyle/>
          <a:p>
            <a:r>
              <a:rPr lang="de-AT" dirty="0">
                <a:solidFill>
                  <a:schemeClr val="tx1"/>
                </a:solidFill>
              </a:rPr>
              <a:t>Womit Kinder in der heutigen Zeit konfrontiert werden</a:t>
            </a:r>
          </a:p>
        </p:txBody>
      </p:sp>
      <p:sp>
        <p:nvSpPr>
          <p:cNvPr id="3" name="Inhaltsplatzhalter 2">
            <a:extLst>
              <a:ext uri="{FF2B5EF4-FFF2-40B4-BE49-F238E27FC236}">
                <a16:creationId xmlns:a16="http://schemas.microsoft.com/office/drawing/2014/main" id="{13CDE7C2-3376-4942-94FA-2E18F9DEDF35}"/>
              </a:ext>
            </a:extLst>
          </p:cNvPr>
          <p:cNvSpPr>
            <a:spLocks noGrp="1"/>
          </p:cNvSpPr>
          <p:nvPr>
            <p:ph idx="1"/>
          </p:nvPr>
        </p:nvSpPr>
        <p:spPr>
          <a:xfrm>
            <a:off x="2302256" y="2781035"/>
            <a:ext cx="7957004" cy="3873950"/>
          </a:xfrm>
        </p:spPr>
        <p:txBody>
          <a:bodyPr numCol="2">
            <a:noAutofit/>
          </a:bodyPr>
          <a:lstStyle/>
          <a:p>
            <a:pPr>
              <a:lnSpc>
                <a:spcPct val="90000"/>
              </a:lnSpc>
            </a:pPr>
            <a:r>
              <a:rPr lang="de-AT" sz="2400" dirty="0"/>
              <a:t>Mobbing</a:t>
            </a:r>
          </a:p>
          <a:p>
            <a:pPr>
              <a:lnSpc>
                <a:spcPct val="90000"/>
              </a:lnSpc>
            </a:pPr>
            <a:r>
              <a:rPr lang="de-AT" sz="2400" dirty="0"/>
              <a:t>Ausgrenzung</a:t>
            </a:r>
          </a:p>
          <a:p>
            <a:pPr>
              <a:lnSpc>
                <a:spcPct val="90000"/>
              </a:lnSpc>
            </a:pPr>
            <a:r>
              <a:rPr lang="de-AT" sz="2400" dirty="0"/>
              <a:t>Leistungen überbewerten</a:t>
            </a:r>
          </a:p>
          <a:p>
            <a:pPr>
              <a:lnSpc>
                <a:spcPct val="90000"/>
              </a:lnSpc>
            </a:pPr>
            <a:r>
              <a:rPr lang="de-AT" sz="2400" dirty="0" err="1"/>
              <a:t>Social</a:t>
            </a:r>
            <a:r>
              <a:rPr lang="de-AT" sz="2400" dirty="0"/>
              <a:t> Media </a:t>
            </a:r>
          </a:p>
          <a:p>
            <a:pPr>
              <a:lnSpc>
                <a:spcPct val="90000"/>
              </a:lnSpc>
            </a:pPr>
            <a:r>
              <a:rPr lang="de-AT" sz="2400" dirty="0"/>
              <a:t>Medienkonsum</a:t>
            </a:r>
          </a:p>
          <a:p>
            <a:pPr>
              <a:lnSpc>
                <a:spcPct val="90000"/>
              </a:lnSpc>
            </a:pPr>
            <a:r>
              <a:rPr lang="de-AT" sz="2400" dirty="0"/>
              <a:t>Mangelnde Kommunikation</a:t>
            </a:r>
          </a:p>
          <a:p>
            <a:pPr>
              <a:lnSpc>
                <a:spcPct val="90000"/>
              </a:lnSpc>
            </a:pPr>
            <a:endParaRPr lang="de-AT" sz="2400" dirty="0"/>
          </a:p>
          <a:p>
            <a:pPr>
              <a:lnSpc>
                <a:spcPct val="90000"/>
              </a:lnSpc>
            </a:pPr>
            <a:endParaRPr lang="de-AT" sz="2400" dirty="0"/>
          </a:p>
          <a:p>
            <a:pPr>
              <a:lnSpc>
                <a:spcPct val="90000"/>
              </a:lnSpc>
            </a:pPr>
            <a:r>
              <a:rPr lang="de-AT" sz="2400" dirty="0"/>
              <a:t>Werteverlust</a:t>
            </a:r>
          </a:p>
          <a:p>
            <a:pPr>
              <a:lnSpc>
                <a:spcPct val="90000"/>
              </a:lnSpc>
            </a:pPr>
            <a:r>
              <a:rPr lang="de-AT" sz="2400" dirty="0"/>
              <a:t>Sinnverlust</a:t>
            </a:r>
          </a:p>
          <a:p>
            <a:pPr>
              <a:lnSpc>
                <a:spcPct val="90000"/>
              </a:lnSpc>
            </a:pPr>
            <a:r>
              <a:rPr lang="de-AT" sz="2400" dirty="0"/>
              <a:t>Überforderung in der Erziehung </a:t>
            </a:r>
          </a:p>
          <a:p>
            <a:pPr>
              <a:lnSpc>
                <a:spcPct val="90000"/>
              </a:lnSpc>
            </a:pPr>
            <a:r>
              <a:rPr lang="de-AT" sz="2400" dirty="0"/>
              <a:t>Mangelnde Konfliktfähigkeit</a:t>
            </a:r>
          </a:p>
          <a:p>
            <a:pPr>
              <a:lnSpc>
                <a:spcPct val="90000"/>
              </a:lnSpc>
            </a:pPr>
            <a:r>
              <a:rPr lang="de-AT" sz="2400" dirty="0"/>
              <a:t>Keine Zeit </a:t>
            </a:r>
          </a:p>
          <a:p>
            <a:pPr>
              <a:lnSpc>
                <a:spcPct val="90000"/>
              </a:lnSpc>
            </a:pPr>
            <a:endParaRPr lang="de-AT" sz="2000" dirty="0"/>
          </a:p>
          <a:p>
            <a:pPr>
              <a:lnSpc>
                <a:spcPct val="90000"/>
              </a:lnSpc>
            </a:pPr>
            <a:endParaRPr lang="de-AT" sz="2000" dirty="0"/>
          </a:p>
          <a:p>
            <a:pPr>
              <a:lnSpc>
                <a:spcPct val="90000"/>
              </a:lnSpc>
            </a:pPr>
            <a:endParaRPr lang="de-AT" dirty="0"/>
          </a:p>
        </p:txBody>
      </p:sp>
      <p:sp>
        <p:nvSpPr>
          <p:cNvPr id="4" name="Foliennummernplatzhalter 3">
            <a:extLst>
              <a:ext uri="{FF2B5EF4-FFF2-40B4-BE49-F238E27FC236}">
                <a16:creationId xmlns:a16="http://schemas.microsoft.com/office/drawing/2014/main" id="{B2A3E546-6D60-9F3D-7778-4F84E6C3AF7D}"/>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823046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9C13E0-A0AB-4979-A673-61A952E68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nhaltsplatzhalter 7"/>
          <p:cNvSpPr>
            <a:spLocks noGrp="1"/>
          </p:cNvSpPr>
          <p:nvPr>
            <p:ph idx="1"/>
          </p:nvPr>
        </p:nvSpPr>
        <p:spPr>
          <a:xfrm>
            <a:off x="317721" y="1887416"/>
            <a:ext cx="5437471" cy="3437995"/>
          </a:xfrm>
        </p:spPr>
        <p:txBody>
          <a:bodyPr>
            <a:normAutofit fontScale="40000" lnSpcReduction="20000"/>
          </a:bodyPr>
          <a:lstStyle/>
          <a:p>
            <a:pPr marL="0" indent="0">
              <a:buNone/>
            </a:pPr>
            <a:endParaRPr lang="de-DE" dirty="0">
              <a:solidFill>
                <a:srgbClr val="FFFFFF"/>
              </a:solidFill>
            </a:endParaRPr>
          </a:p>
          <a:p>
            <a:pPr marL="0" indent="0">
              <a:lnSpc>
                <a:spcPct val="160000"/>
              </a:lnSpc>
              <a:spcBef>
                <a:spcPts val="0"/>
              </a:spcBef>
              <a:buNone/>
            </a:pPr>
            <a:r>
              <a:rPr lang="de-DE" sz="6000" dirty="0"/>
              <a:t>„Wir alle befinden uns in verschiedenen Flüssen, deren Strömungen und Strudel oder andere Gefahrenquellen variieren - niemand befindet sich jemals am sicheren Ufer.“ </a:t>
            </a:r>
          </a:p>
          <a:p>
            <a:pPr marL="0" indent="0">
              <a:spcBef>
                <a:spcPts val="0"/>
              </a:spcBef>
              <a:buNone/>
            </a:pPr>
            <a:endParaRPr lang="de-DE" sz="5000" dirty="0">
              <a:solidFill>
                <a:srgbClr val="FFFFFF"/>
              </a:solidFill>
            </a:endParaRPr>
          </a:p>
          <a:p>
            <a:pPr marL="0" indent="0">
              <a:spcBef>
                <a:spcPts val="0"/>
              </a:spcBef>
              <a:buNone/>
            </a:pPr>
            <a:r>
              <a:rPr lang="de-DE" sz="5000" dirty="0">
                <a:solidFill>
                  <a:schemeClr val="tx1"/>
                </a:solidFill>
              </a:rPr>
              <a:t>Aaron </a:t>
            </a:r>
            <a:r>
              <a:rPr lang="de-DE" sz="5000" dirty="0" err="1">
                <a:solidFill>
                  <a:schemeClr val="tx1"/>
                </a:solidFill>
              </a:rPr>
              <a:t>Antonowsky</a:t>
            </a:r>
            <a:r>
              <a:rPr lang="de-DE" sz="5000" dirty="0">
                <a:solidFill>
                  <a:schemeClr val="tx1"/>
                </a:solidFill>
              </a:rPr>
              <a:t> (1923-1994)</a:t>
            </a:r>
          </a:p>
          <a:p>
            <a:endParaRPr lang="de-DE" dirty="0">
              <a:solidFill>
                <a:srgbClr val="FFFFFF"/>
              </a:solidFill>
            </a:endParaRPr>
          </a:p>
        </p:txBody>
      </p:sp>
      <p:sp>
        <p:nvSpPr>
          <p:cNvPr id="15" name="Rectangle 14">
            <a:extLst>
              <a:ext uri="{FF2B5EF4-FFF2-40B4-BE49-F238E27FC236}">
                <a16:creationId xmlns:a16="http://schemas.microsoft.com/office/drawing/2014/main" id="{00169BEC-1553-45B5-AD39-2DB483F1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CFBB66E-6A34-42D5-B208-87DFFC550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DA39BD7F-D26D-4D23-8635-5F08B06937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89"/>
          <a:stretch/>
        </p:blipFill>
        <p:spPr bwMode="auto">
          <a:xfrm>
            <a:off x="7093407" y="970949"/>
            <a:ext cx="4102137" cy="45994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a:extLst>
              <a:ext uri="{FF2B5EF4-FFF2-40B4-BE49-F238E27FC236}">
                <a16:creationId xmlns:a16="http://schemas.microsoft.com/office/drawing/2014/main" id="{158E4D1B-A0FB-05F5-F839-826B075A0971}"/>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32358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Bildergebnis für schwimmen kind">
            <a:extLst>
              <a:ext uri="{FF2B5EF4-FFF2-40B4-BE49-F238E27FC236}">
                <a16:creationId xmlns:a16="http://schemas.microsoft.com/office/drawing/2014/main" id="{664B3E69-A3D5-CEDD-BD07-B11A45D51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56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1026DA2-6FD2-41D2-AE52-629257FDD71A}"/>
              </a:ext>
            </a:extLst>
          </p:cNvPr>
          <p:cNvSpPr>
            <a:spLocks noGrp="1"/>
          </p:cNvSpPr>
          <p:nvPr>
            <p:ph type="title"/>
          </p:nvPr>
        </p:nvSpPr>
        <p:spPr>
          <a:xfrm>
            <a:off x="1600200" y="4414837"/>
            <a:ext cx="8991600" cy="1645920"/>
          </a:xfrm>
          <a:solidFill>
            <a:schemeClr val="bg1">
              <a:alpha val="80000"/>
            </a:schemeClr>
          </a:solidFill>
          <a:ln>
            <a:solidFill>
              <a:schemeClr val="tx1"/>
            </a:solidFill>
          </a:ln>
        </p:spPr>
        <p:txBody>
          <a:bodyPr vert="horz" lIns="274320" tIns="182880" rIns="274320" bIns="182880" rtlCol="0" anchor="ctr" anchorCtr="1">
            <a:normAutofit/>
          </a:bodyPr>
          <a:lstStyle/>
          <a:p>
            <a:r>
              <a:rPr lang="en-US" sz="3800" dirty="0">
                <a:solidFill>
                  <a:schemeClr val="tx1"/>
                </a:solidFill>
              </a:rPr>
              <a:t>Ziel: </a:t>
            </a:r>
            <a:r>
              <a:rPr lang="en-US" sz="3800" dirty="0" err="1">
                <a:solidFill>
                  <a:schemeClr val="tx1"/>
                </a:solidFill>
              </a:rPr>
              <a:t>Sicher</a:t>
            </a:r>
            <a:r>
              <a:rPr lang="en-US" sz="3800" dirty="0">
                <a:solidFill>
                  <a:schemeClr val="tx1"/>
                </a:solidFill>
              </a:rPr>
              <a:t> </a:t>
            </a:r>
            <a:br>
              <a:rPr lang="en-US" sz="3800" dirty="0">
                <a:solidFill>
                  <a:schemeClr val="tx1"/>
                </a:solidFill>
              </a:rPr>
            </a:br>
            <a:r>
              <a:rPr lang="en-US" sz="3800" dirty="0" err="1">
                <a:solidFill>
                  <a:schemeClr val="tx1"/>
                </a:solidFill>
              </a:rPr>
              <a:t>schwimmen</a:t>
            </a:r>
            <a:r>
              <a:rPr lang="en-US" sz="3800" dirty="0">
                <a:solidFill>
                  <a:schemeClr val="tx1"/>
                </a:solidFill>
              </a:rPr>
              <a:t> </a:t>
            </a:r>
            <a:r>
              <a:rPr lang="en-US" sz="3800" dirty="0" err="1">
                <a:solidFill>
                  <a:schemeClr val="tx1"/>
                </a:solidFill>
              </a:rPr>
              <a:t>lernen</a:t>
            </a:r>
            <a:r>
              <a:rPr lang="en-US" sz="3800" dirty="0">
                <a:solidFill>
                  <a:schemeClr val="tx1"/>
                </a:solidFill>
              </a:rPr>
              <a:t>!</a:t>
            </a:r>
          </a:p>
        </p:txBody>
      </p:sp>
      <p:sp>
        <p:nvSpPr>
          <p:cNvPr id="3" name="Foliennummernplatzhalter 2">
            <a:extLst>
              <a:ext uri="{FF2B5EF4-FFF2-40B4-BE49-F238E27FC236}">
                <a16:creationId xmlns:a16="http://schemas.microsoft.com/office/drawing/2014/main" id="{10E69D94-CAC7-0BB9-E352-9D0179A9DA2F}"/>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23962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30" name="Picture 6" descr="Bildergebnis für erwachsene schimpfen mit kindern"/>
          <p:cNvPicPr>
            <a:picLocks noChangeAspect="1" noChangeArrowheads="1"/>
          </p:cNvPicPr>
          <p:nvPr/>
        </p:nvPicPr>
        <p:blipFill rotWithShape="1">
          <a:blip r:embed="rId3" cstate="print"/>
          <a:srcRect l="1616" r="23918" b="-1"/>
          <a:stretch/>
        </p:blipFill>
        <p:spPr bwMode="auto">
          <a:xfrm>
            <a:off x="1600200" y="-363416"/>
            <a:ext cx="8991600" cy="7913067"/>
          </a:xfrm>
          <a:prstGeom prst="rect">
            <a:avLst/>
          </a:prstGeom>
          <a:noFill/>
        </p:spPr>
      </p:pic>
      <p:sp>
        <p:nvSpPr>
          <p:cNvPr id="3" name="Textfeld 2"/>
          <p:cNvSpPr txBox="1"/>
          <p:nvPr/>
        </p:nvSpPr>
        <p:spPr>
          <a:xfrm>
            <a:off x="3528637" y="4525108"/>
            <a:ext cx="6740780" cy="2573510"/>
          </a:xfrm>
          <a:prstGeom prst="rect">
            <a:avLst/>
          </a:prstGeom>
        </p:spPr>
        <p:txBody>
          <a:bodyPr vert="horz" lIns="91440" tIns="45720" rIns="91440" bIns="45720" rtlCol="0" anchor="ctr">
            <a:normAutofit/>
          </a:bodyPr>
          <a:lstStyle/>
          <a:p>
            <a:pPr defTabSz="914400">
              <a:spcBef>
                <a:spcPts val="1000"/>
              </a:spcBef>
              <a:buClr>
                <a:schemeClr val="accent2"/>
              </a:buClr>
            </a:pPr>
            <a:endParaRPr lang="en-US" sz="4400" dirty="0">
              <a:solidFill>
                <a:schemeClr val="tx1">
                  <a:lumMod val="85000"/>
                  <a:lumOff val="15000"/>
                </a:schemeClr>
              </a:solidFill>
              <a:highlight>
                <a:srgbClr val="C0C0C0"/>
              </a:highlight>
            </a:endParaRPr>
          </a:p>
        </p:txBody>
      </p:sp>
      <p:sp>
        <p:nvSpPr>
          <p:cNvPr id="2" name="Titel 1">
            <a:extLst>
              <a:ext uri="{FF2B5EF4-FFF2-40B4-BE49-F238E27FC236}">
                <a16:creationId xmlns:a16="http://schemas.microsoft.com/office/drawing/2014/main" id="{A02C3602-5CCB-0C68-5121-8B882AD076C2}"/>
              </a:ext>
            </a:extLst>
          </p:cNvPr>
          <p:cNvSpPr txBox="1">
            <a:spLocks/>
          </p:cNvSpPr>
          <p:nvPr/>
        </p:nvSpPr>
        <p:spPr>
          <a:xfrm>
            <a:off x="1600200" y="4754880"/>
            <a:ext cx="8991600" cy="1645920"/>
          </a:xfrm>
          <a:prstGeom prst="rect">
            <a:avLst/>
          </a:prstGeom>
          <a:solidFill>
            <a:schemeClr val="bg1">
              <a:alpha val="80000"/>
            </a:schemeClr>
          </a:solidFill>
          <a:ln>
            <a:solidFill>
              <a:schemeClr val="tx1"/>
            </a:solidFill>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spcBef>
                <a:spcPts val="1000"/>
              </a:spcBef>
              <a:buClr>
                <a:schemeClr val="accent2"/>
              </a:buClr>
            </a:pPr>
            <a:r>
              <a:rPr lang="en-US" sz="4000" dirty="0"/>
              <a:t>DU BIST NICHT OKAY!!!</a:t>
            </a:r>
          </a:p>
        </p:txBody>
      </p:sp>
      <p:sp>
        <p:nvSpPr>
          <p:cNvPr id="4" name="Foliennummernplatzhalter 3">
            <a:extLst>
              <a:ext uri="{FF2B5EF4-FFF2-40B4-BE49-F238E27FC236}">
                <a16:creationId xmlns:a16="http://schemas.microsoft.com/office/drawing/2014/main" id="{D5978B9B-EEC6-697F-2F3A-5DD322052422}"/>
              </a:ext>
            </a:extLst>
          </p:cNvPr>
          <p:cNvSpPr>
            <a:spLocks noGrp="1"/>
          </p:cNvSpPr>
          <p:nvPr>
            <p:ph type="sldNum" sz="quarter" idx="12"/>
          </p:nvPr>
        </p:nvSpPr>
        <p:spPr/>
        <p:txBody>
          <a:bodyPr/>
          <a:lstStyle/>
          <a:p>
            <a:fld id="{8A7A6979-0714-4377-B894-6BE4C2D6E202}" type="slidenum">
              <a:rPr lang="en-US" smtClean="0"/>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TM10001115[[fn=Paket]]</Template>
  <TotalTime>0</TotalTime>
  <Words>3100</Words>
  <Application>Microsoft Office PowerPoint</Application>
  <PresentationFormat>Breitbild</PresentationFormat>
  <Paragraphs>349</Paragraphs>
  <Slides>27</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27</vt:i4>
      </vt:variant>
    </vt:vector>
  </HeadingPairs>
  <TitlesOfParts>
    <vt:vector size="35" baseType="lpstr">
      <vt:lpstr>Arial</vt:lpstr>
      <vt:lpstr>Calibri</vt:lpstr>
      <vt:lpstr>Century Gothic</vt:lpstr>
      <vt:lpstr>Gill Sans MT</vt:lpstr>
      <vt:lpstr>Perpetua</vt:lpstr>
      <vt:lpstr>Vollkorn</vt:lpstr>
      <vt:lpstr>Wingdings</vt:lpstr>
      <vt:lpstr>Paket</vt:lpstr>
      <vt:lpstr>  </vt:lpstr>
      <vt:lpstr>Was ist mutig? Was isT MUT? Was ist mit MUT nicht gemeint?</vt:lpstr>
      <vt:lpstr>PowerPoint-Präsentation</vt:lpstr>
      <vt:lpstr>PowerPoint-Präsentation</vt:lpstr>
      <vt:lpstr>PowerPoint-Präsentation</vt:lpstr>
      <vt:lpstr>Womit Kinder in der heutigen Zeit konfrontiert werden</vt:lpstr>
      <vt:lpstr>PowerPoint-Präsentation</vt:lpstr>
      <vt:lpstr>Ziel: Sicher  schwimmen lernen!</vt:lpstr>
      <vt:lpstr>PowerPoint-Präsentation</vt:lpstr>
      <vt:lpstr>   Was ist im Alltag ermutigend?   </vt:lpstr>
      <vt:lpstr>PowerPoint-Präsentation</vt:lpstr>
      <vt:lpstr>PowerPoint-Präsentation</vt:lpstr>
      <vt:lpstr>PowerPoint-Präsentation</vt:lpstr>
      <vt:lpstr>PowerPoint-Präsentation</vt:lpstr>
      <vt:lpstr>Lob ≠ Ermutigung</vt:lpstr>
      <vt:lpstr>Wie geht Ermutigung </vt:lpstr>
      <vt:lpstr>Zugehörigkeitsgefühl macht  Gemeinschaft  möglich</vt:lpstr>
      <vt:lpstr>Ermutigende Beziehungsqualitäten eQ`s oder Bq`s</vt:lpstr>
      <vt:lpstr>Wie geht Ermutigung  im Alltag </vt:lpstr>
      <vt:lpstr>PowerPoint-Präsentation</vt:lpstr>
      <vt:lpstr>Was möchten Kinder Mit einem Fehlverhalten wirklich sagen?</vt:lpstr>
      <vt:lpstr>PowerPoint-Präsentation</vt:lpstr>
      <vt:lpstr>PowerPoint-Präsentation</vt:lpstr>
      <vt:lpstr>Thomas Alva Edison</vt:lpstr>
      <vt:lpstr>Buchempfehlung!</vt:lpstr>
      <vt:lpstr>PowerPoint-Präsentation</vt:lpstr>
      <vt:lpstr>Meine Kraftquellen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wie du bist, bist du gut genug…</dc:title>
  <dc:creator>Silke Grangl</dc:creator>
  <cp:lastModifiedBy>Silke Grangl</cp:lastModifiedBy>
  <cp:revision>13</cp:revision>
  <cp:lastPrinted>2023-06-20T10:46:16Z</cp:lastPrinted>
  <dcterms:created xsi:type="dcterms:W3CDTF">2021-10-13T07:43:19Z</dcterms:created>
  <dcterms:modified xsi:type="dcterms:W3CDTF">2025-01-21T08:08:56Z</dcterms:modified>
</cp:coreProperties>
</file>